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0"/>
  </p:notesMasterIdLst>
  <p:sldIdLst>
    <p:sldId id="274" r:id="rId2"/>
    <p:sldId id="296" r:id="rId3"/>
    <p:sldId id="277" r:id="rId4"/>
    <p:sldId id="260" r:id="rId5"/>
    <p:sldId id="286" r:id="rId6"/>
    <p:sldId id="299" r:id="rId7"/>
    <p:sldId id="282" r:id="rId8"/>
    <p:sldId id="267" r:id="rId9"/>
    <p:sldId id="259" r:id="rId10"/>
    <p:sldId id="301" r:id="rId11"/>
    <p:sldId id="280" r:id="rId12"/>
    <p:sldId id="262" r:id="rId13"/>
    <p:sldId id="284" r:id="rId14"/>
    <p:sldId id="279" r:id="rId15"/>
    <p:sldId id="270" r:id="rId16"/>
    <p:sldId id="283" r:id="rId17"/>
    <p:sldId id="300" r:id="rId18"/>
    <p:sldId id="281" r:id="rId19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6AF638"/>
    <a:srgbClr val="00CC00"/>
    <a:srgbClr val="009900"/>
    <a:srgbClr val="99CCFF"/>
    <a:srgbClr val="CC99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088" autoAdjust="0"/>
    <p:restoredTop sz="94660"/>
  </p:normalViewPr>
  <p:slideViewPr>
    <p:cSldViewPr snapToGrid="0">
      <p:cViewPr varScale="1">
        <p:scale>
          <a:sx n="89" d="100"/>
          <a:sy n="89" d="100"/>
        </p:scale>
        <p:origin x="1373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A961C-A38B-42C1-9D20-5259318C02E1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7763" y="1233488"/>
            <a:ext cx="4440237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1E8CC7-F135-4C22-AB11-979A0DA9640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73068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8CC7-F135-4C22-AB11-979A0DA9640E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3973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 dirty="0" smtClean="0"/>
              <a:t>せんねん村に遊びに来てみませんか？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1E8CC7-F135-4C22-AB11-979A0DA9640E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97799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smtClean="0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3786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430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6679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3318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47068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743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618631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242541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441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44787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 smtClean="0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 smtClean="0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547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8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 smtClean="0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 smtClean="0"/>
              <a:t>マスター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6A16D9-FB05-4413-92DD-DE40F2A4C000}" type="datetimeFigureOut">
              <a:rPr kumimoji="1" lang="ja-JP" altLang="en-US" smtClean="0"/>
              <a:t>2023/1/17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060ACC-5D5B-44F1-B754-702C752E227A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3567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Relationship Id="rId9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1" y="0"/>
            <a:ext cx="9144000" cy="7191954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 sz="1350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02549" y="515027"/>
            <a:ext cx="8921809" cy="4578265"/>
          </a:xfrm>
        </p:spPr>
        <p:txBody>
          <a:bodyPr>
            <a:normAutofit fontScale="92500"/>
          </a:bodyPr>
          <a:lstStyle/>
          <a:p>
            <a:r>
              <a:rPr lang="ja-JP" altLang="en-US" sz="6000" dirty="0">
                <a:ln w="34925">
                  <a:solidFill>
                    <a:schemeClr val="tx1"/>
                  </a:solidFill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社会福祉法人せんねん</a:t>
            </a:r>
            <a:r>
              <a:rPr lang="ja-JP" altLang="en-US" sz="6000" dirty="0" smtClean="0">
                <a:ln w="34925">
                  <a:solidFill>
                    <a:schemeClr val="tx1"/>
                  </a:solidFill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村</a:t>
            </a:r>
            <a:endParaRPr lang="en-US" altLang="ja-JP" sz="6000" dirty="0" smtClean="0">
              <a:ln w="34925">
                <a:solidFill>
                  <a:schemeClr val="tx1"/>
                </a:solidFill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3200" b="1" dirty="0">
              <a:ln w="12700">
                <a:solidFill>
                  <a:schemeClr val="bg1"/>
                </a:solidFill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4600" dirty="0" smtClean="0">
                <a:ln w="12700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２月２８日ブースに</a:t>
            </a:r>
            <a:r>
              <a:rPr lang="ja-JP" altLang="en-US" sz="4600" dirty="0" smtClean="0">
                <a:ln w="12700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て先輩スタッフと</a:t>
            </a:r>
            <a:endParaRPr lang="en-US" altLang="ja-JP" sz="4600" dirty="0">
              <a:ln w="12700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1600" b="1" dirty="0">
              <a:ln w="12700">
                <a:solidFill>
                  <a:schemeClr val="bg1"/>
                </a:solidFill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5400" b="1" dirty="0" smtClean="0">
                <a:ln w="12700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800" dirty="0" smtClean="0">
                <a:ln w="12700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お待ちしております </a:t>
            </a:r>
            <a:r>
              <a:rPr lang="ja-JP" altLang="en-US" sz="3900" b="1" dirty="0" smtClean="0">
                <a:ln w="12700">
                  <a:solidFill>
                    <a:schemeClr val="bg1"/>
                  </a:solidFill>
                </a:ln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endParaRPr lang="en-US" altLang="ja-JP" sz="3900" b="1" dirty="0" smtClean="0">
              <a:ln w="12700">
                <a:solidFill>
                  <a:schemeClr val="bg1"/>
                </a:solidFill>
              </a:ln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6600" dirty="0" smtClean="0">
                <a:ln w="12700">
                  <a:solidFill>
                    <a:schemeClr val="bg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endParaRPr lang="en-US" altLang="ja-JP" sz="6600" dirty="0">
              <a:ln w="12700">
                <a:solidFill>
                  <a:schemeClr val="bg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723" y="3837062"/>
            <a:ext cx="2264635" cy="1316052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5222382"/>
            <a:ext cx="4730906" cy="163561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83397" y="5222382"/>
            <a:ext cx="4460604" cy="163561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5" t="7027" r="7091" b="7338"/>
          <a:stretch/>
        </p:blipFill>
        <p:spPr>
          <a:xfrm>
            <a:off x="264920" y="3700329"/>
            <a:ext cx="1666429" cy="145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50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-3942" y="-12140"/>
            <a:ext cx="9147941" cy="948584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-84240" y="-101883"/>
            <a:ext cx="7469113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独自の研修で表彰されています</a:t>
            </a:r>
          </a:p>
        </p:txBody>
      </p:sp>
      <p:sp>
        <p:nvSpPr>
          <p:cNvPr id="14" name="コンテンツ プレースホルダー 2"/>
          <p:cNvSpPr>
            <a:spLocks noGrp="1"/>
          </p:cNvSpPr>
          <p:nvPr>
            <p:ph idx="1"/>
          </p:nvPr>
        </p:nvSpPr>
        <p:spPr>
          <a:xfrm>
            <a:off x="910225" y="5760077"/>
            <a:ext cx="6641281" cy="595383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ja-JP" sz="6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600" b="1" dirty="0">
              <a:latin typeface="+mn-ea"/>
            </a:endParaRPr>
          </a:p>
          <a:p>
            <a:pPr marL="0" indent="0">
              <a:buNone/>
            </a:pPr>
            <a:r>
              <a:rPr lang="ja-JP" altLang="en-US" sz="2400" b="1" dirty="0">
                <a:solidFill>
                  <a:srgbClr val="FF0000"/>
                </a:solidFill>
                <a:latin typeface="+mn-ea"/>
              </a:rPr>
              <a:t> 　</a:t>
            </a:r>
            <a:r>
              <a:rPr lang="en-US" altLang="ja-JP" sz="2400" b="1" dirty="0">
                <a:latin typeface="+mn-ea"/>
              </a:rPr>
              <a:t>※ </a:t>
            </a:r>
            <a:r>
              <a:rPr lang="ja-JP" altLang="en-US" sz="2400" b="1" dirty="0">
                <a:latin typeface="+mn-ea"/>
              </a:rPr>
              <a:t>愛知県で一番の新人育成をしていると自負</a:t>
            </a:r>
            <a:r>
              <a:rPr lang="ja-JP" altLang="en-US" sz="900" b="1" dirty="0">
                <a:latin typeface="+mn-ea"/>
              </a:rPr>
              <a:t> </a:t>
            </a:r>
            <a:endParaRPr lang="en-US" altLang="ja-JP" sz="900" b="1" dirty="0">
              <a:latin typeface="+mn-ea"/>
            </a:endParaRPr>
          </a:p>
          <a:p>
            <a:pPr marL="0" indent="0">
              <a:buNone/>
            </a:pPr>
            <a:endParaRPr lang="en-US" altLang="ja-JP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ja-JP" altLang="en-US" sz="1800" dirty="0"/>
          </a:p>
        </p:txBody>
      </p:sp>
      <p:pic>
        <p:nvPicPr>
          <p:cNvPr id="15" name="図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107" y="1196411"/>
            <a:ext cx="3390032" cy="4698392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3"/>
          <a:srcRect l="7501" t="1348" r="10674" b="25844"/>
          <a:stretch/>
        </p:blipFill>
        <p:spPr>
          <a:xfrm>
            <a:off x="3912954" y="1695884"/>
            <a:ext cx="4254598" cy="3879791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3932273" y="1326816"/>
            <a:ext cx="4235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b="1" dirty="0"/>
              <a:t>福祉職員キャリアパス対応生涯研修課程</a:t>
            </a:r>
          </a:p>
        </p:txBody>
      </p:sp>
      <p:sp>
        <p:nvSpPr>
          <p:cNvPr id="18" name="円形吹き出し 17"/>
          <p:cNvSpPr/>
          <p:nvPr/>
        </p:nvSpPr>
        <p:spPr>
          <a:xfrm>
            <a:off x="7191105" y="4921875"/>
            <a:ext cx="1807616" cy="1815805"/>
          </a:xfrm>
          <a:prstGeom prst="wedgeEllipseCallout">
            <a:avLst>
              <a:gd name="adj1" fmla="val -51798"/>
              <a:gd name="adj2" fmla="val -40530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0" dirty="0">
              <a:solidFill>
                <a:schemeClr val="tx1"/>
              </a:solidFill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363360" y="5086922"/>
            <a:ext cx="1463105" cy="15119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2100" dirty="0"/>
              <a:t>愛知県で</a:t>
            </a:r>
            <a:endParaRPr lang="en-US" altLang="ja-JP" sz="2100" dirty="0"/>
          </a:p>
          <a:p>
            <a:pPr algn="ctr"/>
            <a:endParaRPr lang="en-US" altLang="ja-JP" sz="450" dirty="0"/>
          </a:p>
          <a:p>
            <a:pPr algn="ctr"/>
            <a:r>
              <a:rPr lang="ja-JP" altLang="en-US" sz="2100" b="1" dirty="0">
                <a:solidFill>
                  <a:srgbClr val="FF0000"/>
                </a:solidFill>
              </a:rPr>
              <a:t>唯一</a:t>
            </a:r>
            <a:endParaRPr lang="en-US" altLang="ja-JP" sz="2100" b="1" dirty="0">
              <a:solidFill>
                <a:srgbClr val="FF0000"/>
              </a:solidFill>
            </a:endParaRPr>
          </a:p>
          <a:p>
            <a:pPr algn="ctr"/>
            <a:endParaRPr lang="en-US" altLang="ja-JP" sz="375" dirty="0"/>
          </a:p>
          <a:p>
            <a:pPr algn="ctr"/>
            <a:r>
              <a:rPr lang="ja-JP" altLang="en-US" sz="2100" dirty="0"/>
              <a:t>独自開催可能</a:t>
            </a: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72277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6238" y="1449190"/>
            <a:ext cx="8917762" cy="50878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4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</a:t>
            </a:r>
            <a:endParaRPr kumimoji="1" lang="ja-JP" altLang="en-US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0" y="-11639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-162371" y="-61885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8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800" dirty="0" smtClean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★</a:t>
            </a:r>
            <a:r>
              <a:rPr lang="ja-JP" altLang="en-US" sz="48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アピールポイント</a:t>
            </a:r>
            <a:r>
              <a:rPr lang="ja-JP" altLang="en-US" sz="4800" dirty="0" smtClean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★</a:t>
            </a:r>
            <a:endParaRPr lang="ja-JP" altLang="en-US" sz="4800" dirty="0"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コンテンツ プレースホルダー 2"/>
          <p:cNvSpPr txBox="1">
            <a:spLocks/>
          </p:cNvSpPr>
          <p:nvPr/>
        </p:nvSpPr>
        <p:spPr>
          <a:xfrm>
            <a:off x="1" y="1684923"/>
            <a:ext cx="8737540" cy="5037594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ja-JP" sz="18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lang="en-US" altLang="ja-JP" sz="4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en-US" altLang="ja-JP" sz="4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</a:t>
            </a:r>
            <a:r>
              <a:rPr lang="ja-JP" altLang="en-US" sz="5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１人</a:t>
            </a:r>
            <a:r>
              <a:rPr lang="ja-JP" altLang="en-US" sz="5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ひとりの</a:t>
            </a:r>
            <a:r>
              <a:rPr lang="ja-JP" altLang="en-US" sz="5200" b="1" dirty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個性</a:t>
            </a:r>
            <a:r>
              <a:rPr lang="ja-JP" altLang="en-US" sz="5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を大切に</a:t>
            </a:r>
            <a:endParaRPr lang="en-US" altLang="ja-JP" sz="52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sz="8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5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 </a:t>
            </a:r>
            <a:r>
              <a:rPr lang="ja-JP" altLang="en-US" sz="5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持ち味</a:t>
            </a:r>
            <a:r>
              <a:rPr lang="ja-JP" altLang="en-US" sz="5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を活かして</a:t>
            </a:r>
            <a:r>
              <a:rPr lang="ja-JP" altLang="en-US" sz="52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くれる</a:t>
            </a:r>
            <a:r>
              <a:rPr lang="ja-JP" altLang="en-US" sz="52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！</a:t>
            </a:r>
            <a:endParaRPr lang="en-US" altLang="ja-JP" sz="52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sz="4300" b="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24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19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5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 </a:t>
            </a:r>
            <a:r>
              <a:rPr lang="ja-JP" altLang="en-US" sz="5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心配が無く</a:t>
            </a:r>
            <a:r>
              <a:rPr lang="ja-JP" altLang="en-US" sz="5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なるまで先輩が</a:t>
            </a:r>
            <a:endParaRPr lang="en-US" altLang="ja-JP" sz="54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11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endParaRPr lang="en-US" altLang="ja-JP" sz="3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5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  </a:t>
            </a:r>
            <a:r>
              <a:rPr lang="ja-JP" altLang="en-US" sz="5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  </a:t>
            </a:r>
            <a:r>
              <a:rPr lang="ja-JP" altLang="en-US" sz="5400" b="1" dirty="0" smtClean="0">
                <a:solidFill>
                  <a:srgbClr val="FF00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相談</a:t>
            </a:r>
            <a:r>
              <a:rPr lang="ja-JP" altLang="en-US" sz="5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に乗ってくれる！</a:t>
            </a:r>
            <a:endParaRPr lang="en-US" altLang="ja-JP" sz="54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</a:t>
            </a:r>
            <a:endParaRPr lang="en-US" altLang="ja-JP" sz="48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フローチャート: 端子 9"/>
          <p:cNvSpPr/>
          <p:nvPr/>
        </p:nvSpPr>
        <p:spPr>
          <a:xfrm>
            <a:off x="487110" y="1499410"/>
            <a:ext cx="8033047" cy="2211959"/>
          </a:xfrm>
          <a:prstGeom prst="flowChartTermina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フローチャート: 端子 10"/>
          <p:cNvSpPr/>
          <p:nvPr/>
        </p:nvSpPr>
        <p:spPr>
          <a:xfrm>
            <a:off x="368538" y="4132614"/>
            <a:ext cx="8182064" cy="2139999"/>
          </a:xfrm>
          <a:prstGeom prst="flowChartTerminator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802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8537" y="1291432"/>
            <a:ext cx="7886700" cy="5499517"/>
          </a:xfrm>
        </p:spPr>
        <p:txBody>
          <a:bodyPr>
            <a:normAutofit/>
          </a:bodyPr>
          <a:lstStyle/>
          <a:p>
            <a:endParaRPr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職員間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の仲が</a:t>
            </a:r>
            <a:r>
              <a:rPr lang="ja-JP" altLang="en-US" sz="4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良い</a:t>
            </a:r>
            <a:endParaRPr lang="en-US" altLang="ja-JP" sz="48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他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部署交流の機会が</a:t>
            </a:r>
            <a:r>
              <a:rPr lang="ja-JP" altLang="en-US" sz="4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多い</a:t>
            </a:r>
            <a:endParaRPr lang="en-US" altLang="ja-JP" sz="4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endParaRPr lang="en-US" altLang="ja-JP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研修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制度が充実して</a:t>
            </a:r>
            <a:r>
              <a:rPr lang="ja-JP" altLang="en-US" sz="4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いる</a:t>
            </a:r>
            <a:endParaRPr lang="en-US" altLang="ja-JP" sz="4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sz="2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r>
              <a:rPr lang="ja-JP" altLang="en-US" sz="4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帰りやすい環境</a:t>
            </a:r>
            <a:endParaRPr lang="en-US" altLang="ja-JP" sz="4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324" y="5341396"/>
            <a:ext cx="1151923" cy="1183572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3077" y="5613986"/>
            <a:ext cx="1172160" cy="117696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7929" y="3925840"/>
            <a:ext cx="1369815" cy="1278824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-11639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145316" y="-7242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　働きやすさ</a:t>
            </a:r>
            <a:endParaRPr lang="ja-JP" altLang="en-US" sz="45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343" y="783293"/>
            <a:ext cx="2683380" cy="2347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9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09905" y="1410056"/>
            <a:ext cx="8874274" cy="5447944"/>
          </a:xfrm>
        </p:spPr>
        <p:txBody>
          <a:bodyPr>
            <a:normAutofit/>
          </a:bodyPr>
          <a:lstStyle/>
          <a:p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0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希望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の</a:t>
            </a:r>
            <a:r>
              <a:rPr lang="ja-JP" altLang="en-US" sz="40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休み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が</a:t>
            </a:r>
            <a:r>
              <a:rPr lang="ja-JP" altLang="en-US" sz="40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取りやすい</a:t>
            </a:r>
            <a:endParaRPr lang="en-US" altLang="ja-JP" sz="4000" dirty="0" smtClean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en-US" altLang="ja-JP" sz="4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000" dirty="0" smtClean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ご飯</a:t>
            </a:r>
            <a:r>
              <a:rPr lang="ja-JP" altLang="en-US" sz="40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が</a:t>
            </a:r>
            <a:r>
              <a:rPr lang="ja-JP" altLang="en-US" sz="40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美味</a:t>
            </a:r>
            <a:r>
              <a:rPr lang="ja-JP" altLang="en-US" sz="40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しい</a:t>
            </a:r>
            <a:endParaRPr lang="en-US" altLang="ja-JP" sz="4000" dirty="0" smtClean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pPr marL="0" indent="0">
              <a:buNone/>
            </a:pPr>
            <a:endParaRPr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8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38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職員</a:t>
            </a:r>
            <a:r>
              <a:rPr lang="ja-JP" altLang="en-US" sz="38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も楽しい</a:t>
            </a:r>
            <a:r>
              <a:rPr lang="ja-JP" altLang="en-US" sz="38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イベント</a:t>
            </a:r>
            <a:r>
              <a:rPr lang="ja-JP" altLang="en-US" sz="38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がたくさん</a:t>
            </a:r>
            <a:r>
              <a:rPr lang="ja-JP" altLang="en-US" sz="38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ある</a:t>
            </a:r>
            <a:endParaRPr lang="en-US" altLang="ja-JP" sz="3800" dirty="0" smtClean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lang="en-US" altLang="ja-JP" sz="8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lang="en-US" altLang="ja-JP" sz="8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38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村人</a:t>
            </a:r>
            <a:r>
              <a:rPr lang="ja-JP" altLang="en-US" sz="38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さんやご家族との</a:t>
            </a:r>
            <a:r>
              <a:rPr lang="ja-JP" altLang="en-US" sz="3800" dirty="0">
                <a:solidFill>
                  <a:srgbClr val="FF0000"/>
                </a:solidFill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距離感</a:t>
            </a:r>
            <a:r>
              <a:rPr lang="ja-JP" altLang="en-US" sz="3800" dirty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が近い</a:t>
            </a:r>
            <a:endParaRPr lang="en-US" altLang="ja-JP" sz="3800" dirty="0">
              <a:latin typeface="HG創英角ｺﾞｼｯｸUB" panose="020B0909000000000000" pitchFamily="49" charset="-128"/>
              <a:ea typeface="HG創英角ｺﾞｼｯｸUB" panose="020B0909000000000000" pitchFamily="49" charset="-128"/>
            </a:endParaRPr>
          </a:p>
          <a:p>
            <a:endParaRPr kumimoji="1" lang="ja-JP" altLang="en-US" dirty="0"/>
          </a:p>
        </p:txBody>
      </p:sp>
      <p:sp>
        <p:nvSpPr>
          <p:cNvPr id="6" name="正方形/長方形 5"/>
          <p:cNvSpPr/>
          <p:nvPr/>
        </p:nvSpPr>
        <p:spPr>
          <a:xfrm>
            <a:off x="0" y="-11639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15902" y="-420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600" dirty="0" smtClean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せんねん村</a:t>
            </a:r>
            <a:r>
              <a:rPr lang="ja-JP" altLang="en-US" dirty="0" smtClean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</a:t>
            </a:r>
            <a:r>
              <a:rPr lang="ja-JP" altLang="en-US" sz="4600" dirty="0" smtClean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働きやすさ</a:t>
            </a:r>
            <a:endParaRPr lang="ja-JP" altLang="en-US" sz="46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4370">
            <a:off x="4342436" y="2371690"/>
            <a:ext cx="2065696" cy="2161584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7811">
            <a:off x="6074023" y="2081023"/>
            <a:ext cx="2911763" cy="2444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85458" y="1515004"/>
            <a:ext cx="9058542" cy="534299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endParaRPr lang="en-US" altLang="ja-JP" sz="2251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話す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こと・聴くことが</a:t>
            </a: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好き</a:t>
            </a:r>
            <a:endParaRPr lang="en-US" altLang="ja-JP" sz="40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4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誰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かの笑顔を見ると嬉しく</a:t>
            </a: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なる</a:t>
            </a:r>
            <a:endParaRPr lang="en-US" altLang="ja-JP" sz="40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人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の役に</a:t>
            </a: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立ちたい</a:t>
            </a:r>
            <a:endParaRPr lang="en-US" altLang="ja-JP" sz="40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9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あり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がとう</a:t>
            </a:r>
            <a:r>
              <a:rPr lang="ja-JP" altLang="en-US" sz="3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言葉</a:t>
            </a:r>
            <a:r>
              <a:rPr lang="ja-JP" altLang="en-US" sz="3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大切</a:t>
            </a:r>
            <a:r>
              <a:rPr lang="ja-JP" altLang="en-US" sz="3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にして</a:t>
            </a:r>
            <a:r>
              <a:rPr lang="ja-JP" altLang="en-US" sz="36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いる</a:t>
            </a:r>
            <a:endParaRPr lang="en-US" altLang="ja-JP" sz="36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endParaRPr lang="en-US" altLang="ja-JP" sz="7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>
              <a:lnSpc>
                <a:spcPct val="100000"/>
              </a:lnSpc>
            </a:pP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知識</a:t>
            </a:r>
            <a:r>
              <a:rPr lang="ja-JP" altLang="en-US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・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技術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に</a:t>
            </a:r>
            <a:r>
              <a:rPr lang="ja-JP" altLang="en-US" sz="36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不安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はあるが</a:t>
            </a:r>
            <a:r>
              <a:rPr lang="ja-JP" altLang="en-US" sz="2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r>
              <a:rPr lang="ja-JP" altLang="en-US" sz="40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やる気</a:t>
            </a:r>
            <a:r>
              <a:rPr lang="ja-JP" altLang="en-US" sz="32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がある</a:t>
            </a:r>
          </a:p>
        </p:txBody>
      </p:sp>
      <p:sp>
        <p:nvSpPr>
          <p:cNvPr id="8" name="円/楕円 7"/>
          <p:cNvSpPr/>
          <p:nvPr/>
        </p:nvSpPr>
        <p:spPr>
          <a:xfrm>
            <a:off x="6640083" y="3544844"/>
            <a:ext cx="2503918" cy="1391208"/>
          </a:xfrm>
          <a:prstGeom prst="ellipse">
            <a:avLst/>
          </a:prstGeom>
          <a:blipFill>
            <a:blip r:embed="rId2"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1"/>
          </a:p>
        </p:txBody>
      </p:sp>
      <p:sp>
        <p:nvSpPr>
          <p:cNvPr id="6" name="正方形/長方形 5"/>
          <p:cNvSpPr/>
          <p:nvPr/>
        </p:nvSpPr>
        <p:spPr>
          <a:xfrm>
            <a:off x="-2" y="1064"/>
            <a:ext cx="9144000" cy="1806477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151958" y="227139"/>
            <a:ext cx="8840083" cy="13543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こんな人はせん</a:t>
            </a:r>
            <a:r>
              <a:rPr lang="ja-JP" altLang="en-US" sz="4500" dirty="0" err="1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ねん</a:t>
            </a:r>
            <a:r>
              <a:rPr lang="ja-JP" altLang="en-US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村で</a:t>
            </a:r>
            <a:endParaRPr lang="en-US" altLang="ja-JP" sz="45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12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/>
            </a:r>
            <a:br>
              <a:rPr lang="en-US" altLang="ja-JP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</a:br>
            <a:r>
              <a:rPr lang="ja-JP" altLang="en-US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のびのび働けるかも・・・</a:t>
            </a:r>
            <a:endParaRPr lang="ja-JP" altLang="en-US" sz="45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円/楕円 9"/>
          <p:cNvSpPr/>
          <p:nvPr/>
        </p:nvSpPr>
        <p:spPr>
          <a:xfrm>
            <a:off x="6409346" y="462459"/>
            <a:ext cx="2668155" cy="2029840"/>
          </a:xfrm>
          <a:prstGeom prst="ellipse">
            <a:avLst/>
          </a:prstGeom>
          <a:blipFill>
            <a:blip r:embed="rId3"/>
            <a:stretch>
              <a:fillRect/>
            </a:stretch>
          </a:blip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1351"/>
          </a:p>
        </p:txBody>
      </p:sp>
      <p:cxnSp>
        <p:nvCxnSpPr>
          <p:cNvPr id="4" name="直線コネクタ 3"/>
          <p:cNvCxnSpPr/>
          <p:nvPr/>
        </p:nvCxnSpPr>
        <p:spPr>
          <a:xfrm>
            <a:off x="606753" y="5571859"/>
            <a:ext cx="2538099" cy="8545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8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67469" y="1444314"/>
            <a:ext cx="8631252" cy="53795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0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☑</a:t>
            </a:r>
            <a:r>
              <a:rPr lang="ja-JP" altLang="en-US" sz="40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</a:t>
            </a:r>
            <a:r>
              <a:rPr kumimoji="1" lang="ja-JP" altLang="en-US" sz="4000" dirty="0" smtClean="0">
                <a:solidFill>
                  <a:srgbClr val="FFC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kumimoji="1" lang="en-US" altLang="ja-JP" sz="4000" dirty="0" err="1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sennnennmura</a:t>
            </a:r>
            <a:endParaRPr kumimoji="1" lang="en-US" altLang="ja-JP" sz="4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sz="4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1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1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3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kumimoji="1" lang="en-US" altLang="ja-JP" sz="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☑</a:t>
            </a:r>
            <a:r>
              <a:rPr lang="ja-JP" altLang="en-US" sz="40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</a:t>
            </a: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公式アカウント　</a:t>
            </a:r>
            <a:endParaRPr lang="en-US" altLang="ja-JP" sz="4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1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1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“ せんねん村　”で検索</a:t>
            </a:r>
            <a:endParaRPr lang="en-US" altLang="ja-JP" sz="4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1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1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500" dirty="0" smtClean="0">
              <a:solidFill>
                <a:srgbClr val="FF0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☑</a:t>
            </a:r>
            <a:r>
              <a:rPr lang="ja-JP" altLang="en-US" sz="40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ホームページ</a:t>
            </a:r>
            <a:endParaRPr lang="en-US" altLang="ja-JP" sz="4000" dirty="0" smtClean="0"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en-US" altLang="ja-JP" sz="4000" b="1" dirty="0" smtClean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http://www.sen-nen.or.jp</a:t>
            </a:r>
            <a:r>
              <a:rPr lang="en-US" altLang="ja-JP" sz="4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/</a:t>
            </a:r>
          </a:p>
          <a:p>
            <a:pPr marL="0" indent="0">
              <a:buNone/>
            </a:pPr>
            <a:endParaRPr lang="en-US" altLang="ja-JP" dirty="0">
              <a:solidFill>
                <a:srgbClr val="FFC0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4" name="図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157" y="1501696"/>
            <a:ext cx="888763" cy="888763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7116" y="5672586"/>
            <a:ext cx="888763" cy="778410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0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139136" y="-179536"/>
            <a:ext cx="7886700" cy="15539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6000" dirty="0" smtClean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SNS</a:t>
            </a:r>
            <a:r>
              <a:rPr lang="ja-JP" altLang="en-US" sz="6000" dirty="0" smtClean="0">
                <a:solidFill>
                  <a:schemeClr val="bg1"/>
                </a:solidFill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やってます</a:t>
            </a:r>
            <a:endParaRPr lang="ja-JP" altLang="en-US" sz="6000" dirty="0">
              <a:solidFill>
                <a:schemeClr val="bg1"/>
              </a:solidFill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</p:txBody>
      </p:sp>
      <p:sp>
        <p:nvSpPr>
          <p:cNvPr id="2" name="正方形/長方形 1"/>
          <p:cNvSpPr/>
          <p:nvPr/>
        </p:nvSpPr>
        <p:spPr>
          <a:xfrm>
            <a:off x="6795242" y="1377783"/>
            <a:ext cx="1230594" cy="113659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正方形/長方形 8"/>
          <p:cNvSpPr/>
          <p:nvPr/>
        </p:nvSpPr>
        <p:spPr>
          <a:xfrm>
            <a:off x="7676201" y="5493496"/>
            <a:ext cx="1230594" cy="1136591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0" name="直線コネクタ 9"/>
          <p:cNvCxnSpPr/>
          <p:nvPr/>
        </p:nvCxnSpPr>
        <p:spPr>
          <a:xfrm flipV="1">
            <a:off x="3290131" y="4708733"/>
            <a:ext cx="2516736" cy="85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90" t="2939" r="23458" b="4019"/>
          <a:stretch/>
        </p:blipFill>
        <p:spPr>
          <a:xfrm>
            <a:off x="1085316" y="1374422"/>
            <a:ext cx="1298960" cy="1044647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56" t="15954" r="32056" b="15687"/>
          <a:stretch/>
        </p:blipFill>
        <p:spPr>
          <a:xfrm>
            <a:off x="1233370" y="3083580"/>
            <a:ext cx="1150906" cy="1036484"/>
          </a:xfrm>
          <a:prstGeom prst="rect">
            <a:avLst/>
          </a:prstGeom>
        </p:spPr>
      </p:pic>
      <p:cxnSp>
        <p:nvCxnSpPr>
          <p:cNvPr id="15" name="直線コネクタ 14"/>
          <p:cNvCxnSpPr/>
          <p:nvPr/>
        </p:nvCxnSpPr>
        <p:spPr>
          <a:xfrm>
            <a:off x="0" y="2973936"/>
            <a:ext cx="9144000" cy="512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図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50" y="5158950"/>
            <a:ext cx="9150889" cy="6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151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15"/>
          <a:stretch/>
        </p:blipFill>
        <p:spPr>
          <a:xfrm rot="20783563">
            <a:off x="929915" y="3512271"/>
            <a:ext cx="2393323" cy="304661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5093">
            <a:off x="5698201" y="2836522"/>
            <a:ext cx="3168936" cy="3630285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9" b="35537"/>
          <a:stretch/>
        </p:blipFill>
        <p:spPr>
          <a:xfrm>
            <a:off x="2879932" y="3400690"/>
            <a:ext cx="3044837" cy="3148575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1" y="66051"/>
            <a:ext cx="2914782" cy="377724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7521" y="5715645"/>
            <a:ext cx="890093" cy="890093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94846" y="66050"/>
            <a:ext cx="3300436" cy="3668488"/>
          </a:xfrm>
          <a:prstGeom prst="rect">
            <a:avLst/>
          </a:prstGeom>
        </p:spPr>
      </p:pic>
      <p:sp>
        <p:nvSpPr>
          <p:cNvPr id="11" name="円形吹き出し 10"/>
          <p:cNvSpPr/>
          <p:nvPr/>
        </p:nvSpPr>
        <p:spPr>
          <a:xfrm>
            <a:off x="5207079" y="246111"/>
            <a:ext cx="3821845" cy="2416722"/>
          </a:xfrm>
          <a:prstGeom prst="wedgeEllipseCallout">
            <a:avLst>
              <a:gd name="adj1" fmla="val -67424"/>
              <a:gd name="adj2" fmla="val -9841"/>
            </a:avLst>
          </a:prstGeom>
          <a:solidFill>
            <a:srgbClr val="99FF33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インスタ</a:t>
            </a:r>
            <a:endParaRPr lang="en-US" altLang="ja-JP" sz="3200" dirty="0" smtClean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200" dirty="0" smtClean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フォロー</a:t>
            </a:r>
            <a:r>
              <a:rPr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してね</a:t>
            </a:r>
            <a:endParaRPr lang="en-US" altLang="ja-JP" sz="32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ヽ</a:t>
            </a:r>
            <a:r>
              <a:rPr lang="en-US" altLang="ja-JP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(^o^)</a:t>
            </a:r>
            <a:r>
              <a:rPr lang="ja-JP" altLang="en-US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丿</a:t>
            </a:r>
            <a:r>
              <a:rPr lang="en-US" altLang="ja-JP" sz="3200" dirty="0"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-☆</a:t>
            </a:r>
            <a:endParaRPr lang="ja-JP" altLang="en-US" sz="3200" dirty="0"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4349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-1" y="1899649"/>
            <a:ext cx="9108023" cy="449260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3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3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社会福祉法人せんねん</a:t>
            </a:r>
            <a:r>
              <a:rPr lang="ja-JP" altLang="en-US" sz="3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村</a:t>
            </a:r>
            <a:endParaRPr lang="en-US" altLang="ja-JP" sz="38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2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2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7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総務課</a:t>
            </a:r>
            <a:r>
              <a:rPr lang="ja-JP" altLang="en-US" sz="40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髙橋</a:t>
            </a:r>
            <a:endParaRPr lang="en-US" altLang="ja-JP" sz="4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2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3600" dirty="0" smtClean="0">
                <a:latin typeface="HG創英角ｺﾞｼｯｸUB" panose="020B0909000000000000" pitchFamily="49" charset="-128"/>
                <a:ea typeface="HG創英角ｺﾞｼｯｸUB" panose="020B0909000000000000" pitchFamily="49" charset="-128"/>
              </a:rPr>
              <a:t>（求人直通）</a:t>
            </a:r>
            <a:r>
              <a:rPr lang="en-US" altLang="ja-JP" sz="4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0563-65-5553</a:t>
            </a:r>
            <a:endParaRPr lang="en-US" altLang="ja-JP" sz="4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2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27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27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5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ＱｊｉｎＳ</a:t>
            </a:r>
            <a:r>
              <a:rPr lang="en-US" altLang="ja-JP" sz="52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ennen@sen-nen.or.jp</a:t>
            </a:r>
            <a:endParaRPr lang="en-US" altLang="ja-JP" sz="43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0" y="-11639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タイトル 1"/>
          <p:cNvSpPr txBox="1">
            <a:spLocks/>
          </p:cNvSpPr>
          <p:nvPr/>
        </p:nvSpPr>
        <p:spPr>
          <a:xfrm>
            <a:off x="268302" y="-72424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6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お問い合わせ先</a:t>
            </a:r>
            <a:endParaRPr lang="ja-JP" altLang="en-US" sz="46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雲形吹き出し 9"/>
          <p:cNvSpPr/>
          <p:nvPr/>
        </p:nvSpPr>
        <p:spPr>
          <a:xfrm>
            <a:off x="5766617" y="1136591"/>
            <a:ext cx="3341405" cy="2047614"/>
          </a:xfrm>
          <a:prstGeom prst="cloudCallout">
            <a:avLst>
              <a:gd name="adj1" fmla="val 22624"/>
              <a:gd name="adj2" fmla="val 55616"/>
            </a:avLst>
          </a:prstGeom>
          <a:solidFill>
            <a:srgbClr val="99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ja-JP" sz="3200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800" dirty="0" smtClean="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せんねん村の</a:t>
            </a:r>
            <a:endParaRPr lang="en-US" altLang="ja-JP" sz="2800" dirty="0">
              <a:ln w="15875"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600" dirty="0" smtClean="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１日が収録</a:t>
            </a:r>
            <a:endParaRPr lang="en-US" altLang="ja-JP" sz="2600" dirty="0" smtClean="0">
              <a:ln w="15875"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ja-JP" altLang="en-US" sz="2600" dirty="0" smtClean="0">
                <a:ln w="15875">
                  <a:solidFill>
                    <a:schemeClr val="bg1"/>
                  </a:solidFill>
                </a:ln>
                <a:solidFill>
                  <a:schemeClr val="tx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されています</a:t>
            </a:r>
            <a:endParaRPr lang="en-US" altLang="ja-JP" sz="2600" dirty="0" smtClean="0">
              <a:ln w="15875">
                <a:solidFill>
                  <a:schemeClr val="bg1"/>
                </a:solidFill>
              </a:ln>
              <a:solidFill>
                <a:schemeClr val="tx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8" name="正方形/長方形 7"/>
          <p:cNvSpPr/>
          <p:nvPr/>
        </p:nvSpPr>
        <p:spPr>
          <a:xfrm>
            <a:off x="7263924" y="3430677"/>
            <a:ext cx="1717705" cy="1431880"/>
          </a:xfrm>
          <a:prstGeom prst="rect">
            <a:avLst/>
          </a:prstGeom>
          <a:noFill/>
          <a:ln w="285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雲形吹き出し 10"/>
          <p:cNvSpPr/>
          <p:nvPr/>
        </p:nvSpPr>
        <p:spPr>
          <a:xfrm>
            <a:off x="4741800" y="157818"/>
            <a:ext cx="3413202" cy="1618595"/>
          </a:xfrm>
          <a:prstGeom prst="cloudCallout">
            <a:avLst>
              <a:gd name="adj1" fmla="val 35954"/>
              <a:gd name="adj2" fmla="val 25544"/>
            </a:avLst>
          </a:prstGeom>
          <a:solidFill>
            <a:srgbClr val="99FF33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愛知県公式 </a:t>
            </a:r>
            <a:endParaRPr lang="en-US" altLang="ja-JP" sz="3200" dirty="0" smtClean="0">
              <a:ln w="25400">
                <a:solidFill>
                  <a:schemeClr val="tx1"/>
                </a:solidFill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lang="en-US" altLang="ja-JP" sz="3200" dirty="0" smtClean="0">
                <a:ln w="25400">
                  <a:solidFill>
                    <a:schemeClr val="tx1"/>
                  </a:solidFill>
                </a:ln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YouTube</a:t>
            </a:r>
            <a:endParaRPr lang="ja-JP" altLang="en-US" sz="3200" dirty="0" smtClean="0">
              <a:ln w="25400">
                <a:solidFill>
                  <a:schemeClr val="tx1"/>
                </a:solidFill>
              </a:ln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114" y="3575289"/>
            <a:ext cx="1141323" cy="1141323"/>
          </a:xfrm>
          <a:prstGeom prst="rect">
            <a:avLst/>
          </a:prstGeom>
        </p:spPr>
      </p:pic>
      <p:sp>
        <p:nvSpPr>
          <p:cNvPr id="4" name="正方形/長方形 3"/>
          <p:cNvSpPr/>
          <p:nvPr/>
        </p:nvSpPr>
        <p:spPr>
          <a:xfrm>
            <a:off x="153824" y="5178751"/>
            <a:ext cx="8750894" cy="133314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849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/>
          <p:cNvPicPr>
            <a:picLocks noChangeAspect="1"/>
          </p:cNvPicPr>
          <p:nvPr/>
        </p:nvPicPr>
        <p:blipFill rotWithShape="1">
          <a:blip r:embed="rId3"/>
          <a:srcRect l="64051" t="25868" r="1090" b="51244"/>
          <a:stretch/>
        </p:blipFill>
        <p:spPr>
          <a:xfrm>
            <a:off x="4701208" y="3920921"/>
            <a:ext cx="4442792" cy="2927531"/>
          </a:xfrm>
          <a:prstGeom prst="rect">
            <a:avLst/>
          </a:prstGeom>
        </p:spPr>
      </p:pic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757857" y="1176166"/>
            <a:ext cx="7886700" cy="289616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altLang="ja-JP" sz="495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 algn="ctr">
              <a:buNone/>
            </a:pPr>
            <a:r>
              <a:rPr lang="ja-JP" altLang="en-US" sz="495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　　　　　     　 </a:t>
            </a:r>
            <a:r>
              <a:rPr lang="ja-JP" altLang="en-US" sz="4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で</a:t>
            </a:r>
            <a:endParaRPr lang="en-US" altLang="ja-JP" sz="4400" dirty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 algn="ctr">
              <a:buNone/>
            </a:pPr>
            <a:endParaRPr lang="en-US" altLang="ja-JP" sz="1200" dirty="0" smtClean="0">
              <a:latin typeface="HGS創英角ﾎﾟｯﾌﾟ体" panose="040B0A00000000000000" pitchFamily="50" charset="-128"/>
              <a:ea typeface="HGS創英角ﾎﾟｯﾌﾟ体" panose="040B0A00000000000000" pitchFamily="50" charset="-128"/>
            </a:endParaRPr>
          </a:p>
          <a:p>
            <a:pPr marL="0" indent="0" algn="ctr">
              <a:buNone/>
            </a:pPr>
            <a:r>
              <a:rPr lang="ja-JP" altLang="en-US" sz="4400" dirty="0" smtClean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お待ち</a:t>
            </a:r>
            <a:r>
              <a:rPr lang="ja-JP" altLang="en-US" sz="4400" dirty="0">
                <a:latin typeface="HGS創英角ﾎﾟｯﾌﾟ体" panose="040B0A00000000000000" pitchFamily="50" charset="-128"/>
                <a:ea typeface="HGS創英角ﾎﾟｯﾌﾟ体" panose="040B0A00000000000000" pitchFamily="50" charset="-128"/>
              </a:rPr>
              <a:t>しております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/>
          <a:srcRect l="2356" t="25214" r="63638" b="50361"/>
          <a:stretch/>
        </p:blipFill>
        <p:spPr>
          <a:xfrm>
            <a:off x="0" y="3920920"/>
            <a:ext cx="4701209" cy="2927532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3946" y="1924853"/>
            <a:ext cx="4568656" cy="982214"/>
          </a:xfrm>
          <a:prstGeom prst="rect">
            <a:avLst/>
          </a:prstGeom>
        </p:spPr>
      </p:pic>
      <p:sp>
        <p:nvSpPr>
          <p:cNvPr id="6" name="テキスト ボックス 5"/>
          <p:cNvSpPr txBox="1"/>
          <p:nvPr/>
        </p:nvSpPr>
        <p:spPr>
          <a:xfrm>
            <a:off x="1041182" y="4175333"/>
            <a:ext cx="68941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u="sng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こころ のびのび</a:t>
            </a:r>
            <a:r>
              <a:rPr lang="ja-JP" altLang="en-US" sz="2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2400" u="sng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からだ いきいき</a:t>
            </a:r>
            <a:r>
              <a:rPr lang="ja-JP" altLang="en-US" sz="2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2400" u="sng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いのち きらきら</a:t>
            </a:r>
            <a:endParaRPr kumimoji="1" lang="ja-JP" altLang="en-US" sz="2400" u="sng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1348287" y="4808821"/>
            <a:ext cx="60748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</a:t>
            </a:r>
            <a:r>
              <a:rPr lang="ja-JP" altLang="en-US" sz="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2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今日も一日良い日でした</a:t>
            </a:r>
            <a:r>
              <a:rPr lang="ja-JP" altLang="en-US" sz="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20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」</a:t>
            </a:r>
            <a:r>
              <a:rPr lang="ja-JP" altLang="en-US" sz="2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と言っていただけるように</a:t>
            </a:r>
            <a:endParaRPr kumimoji="1" lang="ja-JP" altLang="en-US" sz="20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45661">
            <a:off x="191313" y="489563"/>
            <a:ext cx="2818883" cy="1539078"/>
          </a:xfrm>
          <a:prstGeom prst="rect">
            <a:avLst/>
          </a:prstGeom>
        </p:spPr>
      </p:pic>
      <p:sp>
        <p:nvSpPr>
          <p:cNvPr id="5" name="横巻き 4"/>
          <p:cNvSpPr/>
          <p:nvPr/>
        </p:nvSpPr>
        <p:spPr>
          <a:xfrm>
            <a:off x="3317572" y="124777"/>
            <a:ext cx="5326985" cy="1744942"/>
          </a:xfrm>
          <a:prstGeom prst="horizontalScroll">
            <a:avLst/>
          </a:prstGeom>
          <a:solidFill>
            <a:srgbClr val="6AF638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b="1" dirty="0" smtClean="0"/>
              <a:t>ホームページにて</a:t>
            </a:r>
            <a:endParaRPr kumimoji="1" lang="en-US" altLang="ja-JP" sz="3200" b="1" dirty="0" smtClean="0"/>
          </a:p>
          <a:p>
            <a:pPr algn="ctr"/>
            <a:endParaRPr lang="en-US" altLang="ja-JP" sz="300" dirty="0"/>
          </a:p>
          <a:p>
            <a:pPr algn="ctr"/>
            <a:r>
              <a:rPr lang="ja-JP" altLang="en-US" sz="3200" b="1" dirty="0" smtClean="0"/>
              <a:t>就職</a:t>
            </a:r>
            <a:r>
              <a:rPr lang="ja-JP" altLang="en-US" sz="3200" b="1" dirty="0" smtClean="0"/>
              <a:t>説明会 </a:t>
            </a:r>
            <a:r>
              <a:rPr lang="ja-JP" altLang="en-US" sz="3200" b="1" dirty="0" smtClean="0"/>
              <a:t>日程公開中</a:t>
            </a:r>
            <a:endParaRPr kumimoji="1" lang="ja-JP" alt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47408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/>
          <p:cNvSpPr/>
          <p:nvPr/>
        </p:nvSpPr>
        <p:spPr>
          <a:xfrm>
            <a:off x="0" y="0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-303658" y="-56512"/>
            <a:ext cx="8503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54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せんねん村の理念</a:t>
            </a:r>
            <a:endParaRPr lang="ja-JP" altLang="en-US" sz="54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8607" y="4023359"/>
            <a:ext cx="80067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u="sng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こころ のびのび</a:t>
            </a:r>
            <a:r>
              <a:rPr lang="ja-JP" altLang="en-US" sz="3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2800" u="sng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からだ いきいき</a:t>
            </a:r>
            <a:r>
              <a:rPr lang="ja-JP" altLang="en-US" sz="3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2800" u="sng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いのち きらきら</a:t>
            </a:r>
            <a:endParaRPr kumimoji="1" lang="ja-JP" altLang="en-US" sz="2800" u="sng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32875" y="5371526"/>
            <a:ext cx="7167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「</a:t>
            </a:r>
            <a:r>
              <a:rPr lang="ja-JP" altLang="en-US" sz="9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今日も一日良い日でした</a:t>
            </a:r>
            <a:r>
              <a:rPr lang="ja-JP" altLang="en-US" sz="9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2400" b="1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」</a:t>
            </a: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と言っていただけるように</a:t>
            </a:r>
            <a:endParaRPr kumimoji="1" lang="ja-JP" altLang="en-US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4867" y="1398548"/>
            <a:ext cx="3747752" cy="2297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79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2635" y="1541768"/>
            <a:ext cx="8780270" cy="4944490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ja-JP" altLang="en-US" sz="4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場所 ： 愛知県</a:t>
            </a:r>
            <a:r>
              <a:rPr lang="ja-JP" altLang="en-US" sz="4800" b="1" dirty="0">
                <a:solidFill>
                  <a:srgbClr val="00CC00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西尾市</a:t>
            </a:r>
            <a:endParaRPr lang="en-US" altLang="ja-JP" sz="4800" b="1" dirty="0">
              <a:solidFill>
                <a:srgbClr val="00CC00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4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設立 ： １９９９年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4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事業 ： </a:t>
            </a:r>
            <a:r>
              <a:rPr lang="ja-JP" altLang="en-US" sz="43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特養を中心とした</a:t>
            </a:r>
            <a:endParaRPr lang="en-US" altLang="ja-JP" sz="43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ja-JP" altLang="en-US" sz="4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　　</a:t>
            </a:r>
            <a:r>
              <a:rPr lang="ja-JP" altLang="en-US" sz="40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 </a:t>
            </a:r>
            <a:r>
              <a:rPr lang="ja-JP" altLang="en-US" sz="4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　</a:t>
            </a:r>
            <a:r>
              <a:rPr lang="ja-JP" altLang="en-US" sz="43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高齢者福祉事業を展開</a:t>
            </a:r>
            <a:endParaRPr lang="en-US" altLang="ja-JP" sz="43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7306232" y="1313924"/>
            <a:ext cx="1726673" cy="2971114"/>
            <a:chOff x="9784850" y="1266197"/>
            <a:chExt cx="2960857" cy="5497345"/>
          </a:xfrm>
        </p:grpSpPr>
        <p:pic>
          <p:nvPicPr>
            <p:cNvPr id="4" name="図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4850" y="4716297"/>
              <a:ext cx="2177367" cy="2047245"/>
            </a:xfrm>
            <a:prstGeom prst="rect">
              <a:avLst/>
            </a:prstGeom>
          </p:spPr>
        </p:pic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2502" y="1266197"/>
              <a:ext cx="2483205" cy="1932243"/>
            </a:xfrm>
            <a:prstGeom prst="rect">
              <a:avLst/>
            </a:prstGeom>
          </p:spPr>
        </p:pic>
        <p:pic>
          <p:nvPicPr>
            <p:cNvPr id="6" name="図 5"/>
            <p:cNvPicPr>
              <a:picLocks noChangeAspect="1"/>
            </p:cNvPicPr>
            <p:nvPr/>
          </p:nvPicPr>
          <p:blipFill rotWithShape="1">
            <a:blip r:embed="rId4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99" t="7320" r="46911" b="62578"/>
            <a:stretch/>
          </p:blipFill>
          <p:spPr>
            <a:xfrm rot="2922288">
              <a:off x="10520998" y="4796092"/>
              <a:ext cx="534252" cy="715905"/>
            </a:xfrm>
            <a:prstGeom prst="rect">
              <a:avLst/>
            </a:prstGeom>
          </p:spPr>
        </p:pic>
        <p:pic>
          <p:nvPicPr>
            <p:cNvPr id="7" name="図 6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86" t="34875" r="59603" b="30356"/>
            <a:stretch/>
          </p:blipFill>
          <p:spPr>
            <a:xfrm>
              <a:off x="10416633" y="3198441"/>
              <a:ext cx="574335" cy="1125997"/>
            </a:xfrm>
            <a:prstGeom prst="rect">
              <a:avLst/>
            </a:prstGeom>
          </p:spPr>
        </p:pic>
        <p:pic>
          <p:nvPicPr>
            <p:cNvPr id="8" name="図 7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90" t="68905" r="41067"/>
            <a:stretch/>
          </p:blipFill>
          <p:spPr>
            <a:xfrm>
              <a:off x="10841947" y="3919602"/>
              <a:ext cx="929514" cy="1007025"/>
            </a:xfrm>
            <a:prstGeom prst="rect">
              <a:avLst/>
            </a:prstGeom>
          </p:spPr>
        </p:pic>
      </p:grpSp>
      <p:sp>
        <p:nvSpPr>
          <p:cNvPr id="10" name="正方形/長方形 9"/>
          <p:cNvSpPr/>
          <p:nvPr/>
        </p:nvSpPr>
        <p:spPr>
          <a:xfrm>
            <a:off x="0" y="-11639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タイトル 1"/>
          <p:cNvSpPr txBox="1">
            <a:spLocks/>
          </p:cNvSpPr>
          <p:nvPr/>
        </p:nvSpPr>
        <p:spPr>
          <a:xfrm>
            <a:off x="156426" y="-42032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5400" dirty="0" smtClean="0">
                <a:solidFill>
                  <a:schemeClr val="bg1"/>
                </a:solidFill>
                <a:latin typeface="HGP創英角ﾎﾟｯﾌﾟ体" pitchFamily="50" charset="-128"/>
                <a:ea typeface="HGP創英角ﾎﾟｯﾌﾟ体" pitchFamily="50" charset="-128"/>
              </a:rPr>
              <a:t>せんねん村　自己紹介</a:t>
            </a:r>
            <a:endParaRPr lang="ja-JP" altLang="en-US" sz="5400" dirty="0">
              <a:solidFill>
                <a:schemeClr val="bg1"/>
              </a:solidFill>
              <a:latin typeface="HGP創英角ﾎﾟｯﾌﾟ体" pitchFamily="50" charset="-128"/>
              <a:ea typeface="HGP創英角ﾎﾟｯﾌﾟ体" pitchFamily="50" charset="-128"/>
            </a:endParaRPr>
          </a:p>
        </p:txBody>
      </p:sp>
      <p:cxnSp>
        <p:nvCxnSpPr>
          <p:cNvPr id="11" name="直線コネクタ 10"/>
          <p:cNvCxnSpPr/>
          <p:nvPr/>
        </p:nvCxnSpPr>
        <p:spPr>
          <a:xfrm>
            <a:off x="2273166" y="5123264"/>
            <a:ext cx="470271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図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2273166" y="6312747"/>
            <a:ext cx="5905387" cy="45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5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 1"/>
          <p:cNvSpPr/>
          <p:nvPr/>
        </p:nvSpPr>
        <p:spPr>
          <a:xfrm>
            <a:off x="352696" y="1941503"/>
            <a:ext cx="3990886" cy="1956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162044" y="-7689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　事業所紹介</a:t>
            </a:r>
            <a:endParaRPr lang="ja-JP" altLang="en-US" sz="45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4" name="角丸四角形 23"/>
          <p:cNvSpPr/>
          <p:nvPr/>
        </p:nvSpPr>
        <p:spPr>
          <a:xfrm>
            <a:off x="4811745" y="1941502"/>
            <a:ext cx="3990886" cy="1956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6" name="角丸四角形 25"/>
          <p:cNvSpPr/>
          <p:nvPr/>
        </p:nvSpPr>
        <p:spPr>
          <a:xfrm>
            <a:off x="352696" y="4695457"/>
            <a:ext cx="3990886" cy="1956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角丸四角形 26"/>
          <p:cNvSpPr/>
          <p:nvPr/>
        </p:nvSpPr>
        <p:spPr>
          <a:xfrm>
            <a:off x="4811745" y="4695458"/>
            <a:ext cx="3990886" cy="19569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" y="4148995"/>
            <a:ext cx="1653006" cy="1205823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9689" y="4093436"/>
            <a:ext cx="1320653" cy="911171"/>
          </a:xfrm>
          <a:prstGeom prst="rect">
            <a:avLst/>
          </a:prstGeom>
        </p:spPr>
      </p:pic>
      <p:sp>
        <p:nvSpPr>
          <p:cNvPr id="32" name="テキスト ボックス 31"/>
          <p:cNvSpPr txBox="1"/>
          <p:nvPr/>
        </p:nvSpPr>
        <p:spPr>
          <a:xfrm>
            <a:off x="398839" y="2366912"/>
            <a:ext cx="3706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特別養護老人</a:t>
            </a:r>
            <a:r>
              <a:rPr lang="ja-JP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ホーム</a:t>
            </a:r>
            <a:endParaRPr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グループホーム</a:t>
            </a:r>
            <a:endParaRPr kumimoji="1"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ケアハウス</a:t>
            </a:r>
            <a:endParaRPr kumimoji="1" lang="ja-JP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1" y="1255918"/>
            <a:ext cx="1444239" cy="1103749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582" y="1323345"/>
            <a:ext cx="1420024" cy="945545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6072830" y="4173610"/>
            <a:ext cx="1854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こど</a:t>
            </a:r>
            <a:r>
              <a:rPr lang="ja-JP" altLang="en-US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も</a:t>
            </a:r>
            <a:endParaRPr kumimoji="1" lang="ja-JP" altLang="en-US" sz="48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613779" y="1413605"/>
            <a:ext cx="146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入居</a:t>
            </a:r>
            <a:endParaRPr kumimoji="1" lang="ja-JP" altLang="en-US" sz="48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1669595" y="4173610"/>
            <a:ext cx="146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相談</a:t>
            </a:r>
            <a:endParaRPr kumimoji="1" lang="ja-JP" altLang="en-US" sz="48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6072830" y="1396724"/>
            <a:ext cx="14687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b="1" dirty="0" smtClean="0">
                <a:ln w="28575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在宅</a:t>
            </a:r>
            <a:endParaRPr kumimoji="1" lang="ja-JP" altLang="en-US" sz="4800" b="1" dirty="0">
              <a:ln w="28575"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435778" y="5354818"/>
            <a:ext cx="382472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居宅介護支援事業</a:t>
            </a:r>
            <a:endParaRPr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地域</a:t>
            </a:r>
            <a:r>
              <a:rPr lang="ja-JP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包括支援センター</a:t>
            </a:r>
            <a:endParaRPr kumimoji="1"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4931768" y="2322082"/>
            <a:ext cx="3706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デイサービス</a:t>
            </a:r>
            <a:endParaRPr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ショートステイ</a:t>
            </a:r>
            <a:endParaRPr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訪問介護（ヘルパー）</a:t>
            </a:r>
            <a:endParaRPr kumimoji="1"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4931767" y="5089862"/>
            <a:ext cx="370655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保育園</a:t>
            </a:r>
            <a:endParaRPr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ja-JP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学童</a:t>
            </a:r>
            <a:r>
              <a:rPr lang="ja-JP" altLang="en-US" sz="3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保育</a:t>
            </a:r>
            <a:endParaRPr kumimoji="1" lang="en-US" altLang="ja-JP" sz="3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kumimoji="1" lang="ja-JP" altLang="en-US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外国籍の不就学支援</a:t>
            </a:r>
            <a:endParaRPr kumimoji="1" lang="ja-JP" altLang="en-US" sz="3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8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  <p:bldP spid="27" grpId="0" animBg="1"/>
      <p:bldP spid="16" grpId="0"/>
      <p:bldP spid="18" grpId="0"/>
      <p:bldP spid="19" grpId="0"/>
      <p:bldP spid="20" grpId="0"/>
      <p:bldP spid="21" grpId="0"/>
      <p:bldP spid="2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162044" y="-7689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　事業所紹介 ２</a:t>
            </a:r>
            <a:endParaRPr lang="ja-JP" altLang="en-US" sz="45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9" name="図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0" y="4858606"/>
            <a:ext cx="1313847" cy="958416"/>
          </a:xfrm>
          <a:prstGeom prst="rect">
            <a:avLst/>
          </a:prstGeom>
        </p:spPr>
      </p:pic>
      <p:pic>
        <p:nvPicPr>
          <p:cNvPr id="30" name="図 2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6" y="3784622"/>
            <a:ext cx="1320653" cy="911171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9" y="2676264"/>
            <a:ext cx="1420024" cy="94554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406" y="1264778"/>
            <a:ext cx="7620000" cy="4460316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529" y="1409979"/>
            <a:ext cx="1444877" cy="1103472"/>
          </a:xfrm>
          <a:prstGeom prst="rect">
            <a:avLst/>
          </a:prstGeom>
        </p:spPr>
      </p:pic>
      <p:sp>
        <p:nvSpPr>
          <p:cNvPr id="7" name="テキスト ボックス 6"/>
          <p:cNvSpPr txBox="1"/>
          <p:nvPr/>
        </p:nvSpPr>
        <p:spPr>
          <a:xfrm>
            <a:off x="1468560" y="6081882"/>
            <a:ext cx="43913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u="sng" dirty="0" smtClean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就業先は全て 西尾市です</a:t>
            </a:r>
            <a:endParaRPr kumimoji="1" lang="ja-JP" altLang="en-US" sz="2800" b="1" u="sng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167" y="5319882"/>
            <a:ext cx="1496568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744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正方形/長方形 22"/>
          <p:cNvSpPr/>
          <p:nvPr/>
        </p:nvSpPr>
        <p:spPr>
          <a:xfrm>
            <a:off x="0" y="0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タイトル 1"/>
          <p:cNvSpPr txBox="1">
            <a:spLocks/>
          </p:cNvSpPr>
          <p:nvPr/>
        </p:nvSpPr>
        <p:spPr>
          <a:xfrm>
            <a:off x="162044" y="-76890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5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　事業所紹介 ３</a:t>
            </a:r>
            <a:endParaRPr lang="ja-JP" altLang="en-US" sz="45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31" name="フローチャート: 代替処理 30"/>
          <p:cNvSpPr/>
          <p:nvPr/>
        </p:nvSpPr>
        <p:spPr>
          <a:xfrm>
            <a:off x="618565" y="1948676"/>
            <a:ext cx="3491962" cy="1897548"/>
          </a:xfrm>
          <a:prstGeom prst="flowChartAlternateProcess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フローチャート: 代替処理 32"/>
          <p:cNvSpPr/>
          <p:nvPr/>
        </p:nvSpPr>
        <p:spPr>
          <a:xfrm>
            <a:off x="5078494" y="4677128"/>
            <a:ext cx="3518575" cy="1897548"/>
          </a:xfrm>
          <a:prstGeom prst="flowChartAlternateProcess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フローチャート: 代替処理 33"/>
          <p:cNvSpPr/>
          <p:nvPr/>
        </p:nvSpPr>
        <p:spPr>
          <a:xfrm>
            <a:off x="5034619" y="1958325"/>
            <a:ext cx="3518575" cy="1897548"/>
          </a:xfrm>
          <a:prstGeom prst="flowChartAlternateProcess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フローチャート: 代替処理 34"/>
          <p:cNvSpPr/>
          <p:nvPr/>
        </p:nvSpPr>
        <p:spPr>
          <a:xfrm>
            <a:off x="744351" y="4688913"/>
            <a:ext cx="3518575" cy="1897548"/>
          </a:xfrm>
          <a:prstGeom prst="flowChartAlternateProcess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6" name="図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10" y="1613658"/>
            <a:ext cx="1226986" cy="815816"/>
          </a:xfrm>
          <a:prstGeom prst="rect">
            <a:avLst/>
          </a:prstGeom>
        </p:spPr>
      </p:pic>
      <p:pic>
        <p:nvPicPr>
          <p:cNvPr id="37" name="図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68" y="2501415"/>
            <a:ext cx="1247728" cy="717757"/>
          </a:xfrm>
          <a:prstGeom prst="rect">
            <a:avLst/>
          </a:prstGeom>
        </p:spPr>
      </p:pic>
      <p:pic>
        <p:nvPicPr>
          <p:cNvPr id="38" name="図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68" y="3298352"/>
            <a:ext cx="1247728" cy="733708"/>
          </a:xfrm>
          <a:prstGeom prst="rect">
            <a:avLst/>
          </a:prstGeom>
        </p:spPr>
      </p:pic>
      <p:pic>
        <p:nvPicPr>
          <p:cNvPr id="39" name="図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4437">
            <a:off x="6931453" y="2177157"/>
            <a:ext cx="907961" cy="679035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9" t="4525" r="6787"/>
          <a:stretch/>
        </p:blipFill>
        <p:spPr>
          <a:xfrm>
            <a:off x="7730196" y="1742310"/>
            <a:ext cx="992934" cy="833997"/>
          </a:xfrm>
          <a:prstGeom prst="rect">
            <a:avLst/>
          </a:prstGeom>
        </p:spPr>
      </p:pic>
      <p:pic>
        <p:nvPicPr>
          <p:cNvPr id="41" name="図 4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" t="24472" r="6760"/>
          <a:stretch/>
        </p:blipFill>
        <p:spPr>
          <a:xfrm>
            <a:off x="7803480" y="2578157"/>
            <a:ext cx="846366" cy="674819"/>
          </a:xfrm>
          <a:prstGeom prst="rect">
            <a:avLst/>
          </a:prstGeom>
        </p:spPr>
      </p:pic>
      <p:pic>
        <p:nvPicPr>
          <p:cNvPr id="42" name="図 4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878" y="3301033"/>
            <a:ext cx="1026889" cy="684678"/>
          </a:xfrm>
          <a:prstGeom prst="rect">
            <a:avLst/>
          </a:prstGeom>
        </p:spPr>
      </p:pic>
      <p:pic>
        <p:nvPicPr>
          <p:cNvPr id="43" name="図 4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4458" y="5044834"/>
            <a:ext cx="1632475" cy="1273565"/>
          </a:xfrm>
          <a:prstGeom prst="rect">
            <a:avLst/>
          </a:prstGeom>
        </p:spPr>
      </p:pic>
      <p:pic>
        <p:nvPicPr>
          <p:cNvPr id="44" name="図 4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068" y="4530122"/>
            <a:ext cx="1521397" cy="1000138"/>
          </a:xfrm>
          <a:prstGeom prst="rect">
            <a:avLst/>
          </a:prstGeom>
        </p:spPr>
      </p:pic>
      <p:pic>
        <p:nvPicPr>
          <p:cNvPr id="45" name="図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509" y="5590849"/>
            <a:ext cx="1618799" cy="956278"/>
          </a:xfrm>
          <a:prstGeom prst="rect">
            <a:avLst/>
          </a:prstGeom>
        </p:spPr>
      </p:pic>
      <p:sp>
        <p:nvSpPr>
          <p:cNvPr id="2" name="テキスト ボックス 1"/>
          <p:cNvSpPr txBox="1"/>
          <p:nvPr/>
        </p:nvSpPr>
        <p:spPr>
          <a:xfrm>
            <a:off x="1081603" y="2195804"/>
            <a:ext cx="1703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西尾市</a:t>
            </a:r>
            <a:endParaRPr kumimoji="1"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en-US" altLang="ja-JP" sz="1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6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平口</a:t>
            </a:r>
            <a:r>
              <a:rPr lang="ja-JP" altLang="en-US" sz="36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町</a:t>
            </a:r>
            <a:endParaRPr kumimoji="1" lang="ja-JP" altLang="en-US" sz="3600" dirty="0"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313836" y="2166826"/>
            <a:ext cx="202085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西尾市</a:t>
            </a:r>
            <a:endParaRPr kumimoji="1"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en-US" altLang="ja-JP" sz="1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6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矢</a:t>
            </a:r>
            <a:r>
              <a:rPr lang="ja-JP" altLang="en-US" sz="36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曽根</a:t>
            </a:r>
            <a:r>
              <a:rPr lang="ja-JP" altLang="en-US" sz="36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町</a:t>
            </a:r>
            <a:endParaRPr kumimoji="1" lang="ja-JP" altLang="en-US" sz="3600" dirty="0"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1038246" y="4978542"/>
            <a:ext cx="1703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西尾市</a:t>
            </a:r>
            <a:endParaRPr kumimoji="1"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en-US" altLang="ja-JP" sz="1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6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富</a:t>
            </a:r>
            <a:r>
              <a:rPr lang="ja-JP" altLang="en-US" sz="36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山町</a:t>
            </a:r>
            <a:endParaRPr kumimoji="1" lang="ja-JP" altLang="en-US" sz="3600" dirty="0"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5571175" y="4933404"/>
            <a:ext cx="170328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西尾市</a:t>
            </a:r>
            <a:endParaRPr kumimoji="1" lang="en-US" altLang="ja-JP" sz="3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en-US" altLang="ja-JP" sz="1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r>
              <a:rPr lang="ja-JP" altLang="en-US" sz="3600" dirty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吉良</a:t>
            </a:r>
            <a:r>
              <a:rPr lang="ja-JP" altLang="en-US" sz="3600" dirty="0" smtClean="0">
                <a:solidFill>
                  <a:srgbClr val="0070C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町</a:t>
            </a:r>
            <a:endParaRPr kumimoji="1" lang="ja-JP" altLang="en-US" sz="3600" dirty="0">
              <a:solidFill>
                <a:srgbClr val="0070C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78833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29668" y="1727181"/>
            <a:ext cx="8684663" cy="420502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8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愛知県 第</a:t>
            </a:r>
            <a:r>
              <a:rPr lang="ja-JP" altLang="en-US" sz="1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en-US" altLang="ja-JP" sz="4800" b="1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en-US" altLang="ja-JP" sz="1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r>
              <a:rPr lang="ja-JP" altLang="en-US" sz="4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号 の</a:t>
            </a:r>
            <a:r>
              <a:rPr lang="ja-JP" altLang="en-US" sz="44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老人保健施設</a:t>
            </a:r>
            <a:r>
              <a:rPr lang="ja-JP" altLang="en-US" sz="44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を</a:t>
            </a:r>
            <a:endParaRPr lang="en-US" altLang="ja-JP" sz="44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  <a:endParaRPr lang="en-US" altLang="ja-JP" sz="800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4800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つくった</a:t>
            </a:r>
            <a:r>
              <a:rPr lang="ja-JP" altLang="en-US" sz="4800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グループから誕生</a:t>
            </a:r>
            <a:endParaRPr lang="en-US" altLang="ja-JP" sz="4800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225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</a:t>
            </a:r>
            <a:endParaRPr lang="en-US" altLang="ja-JP" sz="2251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2251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kumimoji="1" lang="en-US" altLang="ja-JP" dirty="0" smtClean="0"/>
          </a:p>
        </p:txBody>
      </p:sp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44" y="3510949"/>
            <a:ext cx="3106402" cy="3106402"/>
          </a:xfrm>
          <a:prstGeom prst="rect">
            <a:avLst/>
          </a:prstGeom>
        </p:spPr>
      </p:pic>
      <p:sp>
        <p:nvSpPr>
          <p:cNvPr id="14" name="四角形吹き出し 13"/>
          <p:cNvSpPr/>
          <p:nvPr/>
        </p:nvSpPr>
        <p:spPr>
          <a:xfrm>
            <a:off x="4460903" y="3845608"/>
            <a:ext cx="4289990" cy="2830788"/>
          </a:xfrm>
          <a:prstGeom prst="wedgeRectCallout">
            <a:avLst>
              <a:gd name="adj1" fmla="val -109741"/>
              <a:gd name="adj2" fmla="val 15213"/>
            </a:avLst>
          </a:prstGeom>
          <a:solidFill>
            <a:srgbClr val="FFFF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068" y="3913974"/>
            <a:ext cx="4102368" cy="2720469"/>
          </a:xfrm>
          <a:prstGeom prst="rect">
            <a:avLst/>
          </a:prstGeom>
        </p:spPr>
      </p:pic>
      <p:sp>
        <p:nvSpPr>
          <p:cNvPr id="8" name="正方形/長方形 7"/>
          <p:cNvSpPr/>
          <p:nvPr/>
        </p:nvSpPr>
        <p:spPr>
          <a:xfrm>
            <a:off x="0" y="-11639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タイトル 1"/>
          <p:cNvSpPr txBox="1">
            <a:spLocks/>
          </p:cNvSpPr>
          <p:nvPr/>
        </p:nvSpPr>
        <p:spPr>
          <a:xfrm>
            <a:off x="-303658" y="-56512"/>
            <a:ext cx="8503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54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　生い立ち</a:t>
            </a:r>
            <a:endParaRPr lang="ja-JP" altLang="en-US" sz="54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19" y="5469308"/>
            <a:ext cx="544387" cy="364219"/>
          </a:xfrm>
          <a:prstGeom prst="rect">
            <a:avLst/>
          </a:prstGeom>
        </p:spPr>
      </p:pic>
      <p:cxnSp>
        <p:nvCxnSpPr>
          <p:cNvPr id="9" name="直線コネクタ 8"/>
          <p:cNvCxnSpPr/>
          <p:nvPr/>
        </p:nvCxnSpPr>
        <p:spPr>
          <a:xfrm flipV="1">
            <a:off x="2177045" y="2521009"/>
            <a:ext cx="2001848" cy="549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正方形/長方形 6"/>
          <p:cNvSpPr/>
          <p:nvPr/>
        </p:nvSpPr>
        <p:spPr>
          <a:xfrm>
            <a:off x="1418602" y="5446318"/>
            <a:ext cx="612404" cy="38720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/>
          <p:cNvSpPr/>
          <p:nvPr/>
        </p:nvSpPr>
        <p:spPr>
          <a:xfrm>
            <a:off x="2879933" y="6315342"/>
            <a:ext cx="931491" cy="3020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31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602892" y="1433555"/>
            <a:ext cx="7886700" cy="531975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36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愛知県</a:t>
            </a:r>
            <a:r>
              <a:rPr lang="ja-JP" altLang="en-US" sz="36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の</a:t>
            </a:r>
            <a:endParaRPr lang="en-US" altLang="ja-JP" sz="36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en-US" altLang="ja-JP" sz="6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 </a:t>
            </a:r>
          </a:p>
          <a:p>
            <a:pPr marL="0" indent="0">
              <a:buNone/>
            </a:pPr>
            <a:r>
              <a:rPr lang="ja-JP" altLang="en-US" sz="4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介護のモデル事業に選ばれる</a:t>
            </a:r>
            <a:endParaRPr lang="en-US" altLang="ja-JP" sz="44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6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6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5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5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介護</a:t>
            </a:r>
            <a:r>
              <a:rPr lang="ja-JP" altLang="en-US" sz="4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業界の未来について</a:t>
            </a:r>
            <a:r>
              <a:rPr lang="ja-JP" altLang="en-US" sz="44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考え</a:t>
            </a:r>
            <a:r>
              <a:rPr lang="ja-JP" altLang="en-US" sz="4400" b="1" dirty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、</a:t>
            </a:r>
            <a:endParaRPr lang="en-US" altLang="ja-JP" sz="4400" b="1" dirty="0" smtClean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endParaRPr lang="en-US" altLang="ja-JP" sz="5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  <a:p>
            <a:pPr marL="0" indent="0">
              <a:buNone/>
            </a:pPr>
            <a:r>
              <a:rPr lang="ja-JP" altLang="en-US" sz="4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      </a:t>
            </a:r>
            <a:r>
              <a:rPr lang="ja-JP" altLang="en-US" sz="4400" b="1" u="sng" dirty="0" smtClean="0">
                <a:ln w="12700">
                  <a:solidFill>
                    <a:schemeClr val="tx1"/>
                  </a:solidFill>
                </a:ln>
                <a:solidFill>
                  <a:srgbClr val="008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</a:t>
            </a:r>
            <a:r>
              <a:rPr lang="ja-JP" altLang="en-US" sz="4400" b="1" u="sng" dirty="0">
                <a:ln w="12700">
                  <a:solidFill>
                    <a:schemeClr val="tx1"/>
                  </a:solidFill>
                </a:ln>
                <a:solidFill>
                  <a:srgbClr val="008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村</a:t>
            </a:r>
            <a:r>
              <a:rPr lang="ja-JP" altLang="en-US" sz="4400" b="1" dirty="0">
                <a:ln w="12700">
                  <a:solidFill>
                    <a:schemeClr val="tx1"/>
                  </a:solidFill>
                </a:ln>
                <a:solidFill>
                  <a:srgbClr val="0080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が</a:t>
            </a:r>
            <a:r>
              <a:rPr lang="ja-JP" altLang="en-US" sz="4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誕生！！</a:t>
            </a:r>
            <a:endParaRPr lang="en-US" altLang="ja-JP" sz="4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　　　　　　　　　　　　　</a:t>
            </a:r>
            <a:r>
              <a:rPr lang="ja-JP" altLang="en-US" sz="32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 </a:t>
            </a:r>
            <a:r>
              <a:rPr lang="en-US" altLang="ja-JP" sz="32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( </a:t>
            </a:r>
            <a:r>
              <a:rPr lang="ja-JP" altLang="en-US" sz="32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ユニットケア</a:t>
            </a:r>
            <a:r>
              <a:rPr lang="ja-JP" altLang="en-US" sz="3200" dirty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の</a:t>
            </a:r>
            <a:r>
              <a:rPr lang="ja-JP" altLang="en-US" sz="32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原型 </a:t>
            </a:r>
            <a:r>
              <a:rPr lang="en-US" altLang="ja-JP" sz="3200" dirty="0" smtClean="0">
                <a:solidFill>
                  <a:srgbClr val="00B0F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)</a:t>
            </a:r>
            <a:endParaRPr lang="en-US" altLang="ja-JP" dirty="0">
              <a:solidFill>
                <a:srgbClr val="00B0F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endParaRPr kumimoji="1" lang="ja-JP" altLang="en-US" dirty="0"/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0506" y="3375590"/>
            <a:ext cx="1083159" cy="717844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0" y="0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-303658" y="-56512"/>
            <a:ext cx="850362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6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54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　生い立ち</a:t>
            </a:r>
            <a:endParaRPr lang="ja-JP" altLang="en-US" sz="5400" dirty="0">
              <a:solidFill>
                <a:schemeClr val="bg1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cxnSp>
        <p:nvCxnSpPr>
          <p:cNvPr id="4" name="直線コネクタ 3"/>
          <p:cNvCxnSpPr/>
          <p:nvPr/>
        </p:nvCxnSpPr>
        <p:spPr>
          <a:xfrm flipV="1">
            <a:off x="2375731" y="3144852"/>
            <a:ext cx="2854295" cy="1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円形吹き出し 8"/>
          <p:cNvSpPr/>
          <p:nvPr/>
        </p:nvSpPr>
        <p:spPr>
          <a:xfrm>
            <a:off x="358923" y="1321290"/>
            <a:ext cx="2546648" cy="857887"/>
          </a:xfrm>
          <a:prstGeom prst="wedgeEllipseCallout">
            <a:avLst>
              <a:gd name="adj1" fmla="val 38840"/>
              <a:gd name="adj2" fmla="val 61546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7673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13645" y="1512607"/>
            <a:ext cx="8767983" cy="52214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  </a:t>
            </a:r>
            <a:r>
              <a:rPr lang="ja-JP" altLang="en-US" sz="48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愛知県下</a:t>
            </a:r>
            <a:r>
              <a:rPr lang="ja-JP" altLang="en-US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48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第</a:t>
            </a:r>
            <a:r>
              <a:rPr lang="ja-JP" altLang="en-US" sz="36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4800" b="1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1</a:t>
            </a:r>
            <a:r>
              <a:rPr lang="en-US" altLang="ja-JP" sz="36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48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号</a:t>
            </a:r>
            <a:r>
              <a:rPr lang="ja-JP" altLang="en-US" sz="1400" dirty="0" smtClean="0">
                <a:solidFill>
                  <a:srgbClr val="FF0000"/>
                </a:solidFill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ja-JP" altLang="en-US" sz="48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の</a:t>
            </a:r>
            <a:endParaRPr lang="en-US" altLang="ja-JP" sz="4800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1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　</a:t>
            </a:r>
            <a:endParaRPr lang="en-US" altLang="ja-JP" sz="100" dirty="0" smtClean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en-US" altLang="ja-JP" sz="4000" dirty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</a:t>
            </a:r>
            <a:r>
              <a:rPr lang="en-US" altLang="ja-JP" sz="40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   </a:t>
            </a:r>
            <a:r>
              <a:rPr lang="ja-JP" altLang="en-US" sz="4400" dirty="0" smtClean="0">
                <a:latin typeface="HGP創英角ｺﾞｼｯｸUB" panose="020B0900000000000000" pitchFamily="50" charset="-128"/>
                <a:ea typeface="HGP創英角ｺﾞｼｯｸUB" panose="020B0900000000000000" pitchFamily="50" charset="-128"/>
              </a:rPr>
              <a:t>ユニットリーダー研修施設に認定</a:t>
            </a:r>
            <a:endParaRPr lang="en-US" altLang="ja-JP" sz="4400" dirty="0">
              <a:latin typeface="HGP創英角ｺﾞｼｯｸUB" panose="020B0900000000000000" pitchFamily="50" charset="-128"/>
              <a:ea typeface="HGP創英角ｺﾞｼｯｸUB" panose="020B0900000000000000" pitchFamily="50" charset="-128"/>
            </a:endParaRPr>
          </a:p>
          <a:p>
            <a:pPr marL="0" indent="0">
              <a:buNone/>
            </a:pPr>
            <a:r>
              <a:rPr lang="ja-JP" altLang="en-US" sz="22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endParaRPr lang="en-US" altLang="ja-JP" sz="22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sz="40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endParaRPr lang="en-US" altLang="ja-JP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せんねん村に</a:t>
            </a:r>
            <a:endParaRPr lang="en-US" altLang="ja-JP" sz="2400" dirty="0" smtClean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24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しかできな</a:t>
            </a:r>
            <a:r>
              <a:rPr lang="ja-JP" altLang="en-US" sz="2400" dirty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い</a:t>
            </a:r>
            <a:endParaRPr lang="en-US" altLang="ja-JP" sz="2400" dirty="0"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marL="0" indent="0">
              <a:buNone/>
            </a:pPr>
            <a:r>
              <a:rPr lang="ja-JP" altLang="en-US" sz="40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　</a:t>
            </a:r>
            <a:r>
              <a:rPr lang="ja-JP" altLang="en-US" sz="55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  　</a:t>
            </a:r>
            <a:r>
              <a:rPr lang="ja-JP" altLang="en-US" sz="5500" b="1" dirty="0" smtClean="0"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充実した研修制度</a:t>
            </a:r>
            <a:endParaRPr lang="en-US" altLang="ja-JP" sz="5500" b="1" dirty="0"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sp>
        <p:nvSpPr>
          <p:cNvPr id="4" name="下矢印 3"/>
          <p:cNvSpPr/>
          <p:nvPr/>
        </p:nvSpPr>
        <p:spPr>
          <a:xfrm>
            <a:off x="1658339" y="3288196"/>
            <a:ext cx="909674" cy="1279169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/>
          <p:cNvSpPr/>
          <p:nvPr/>
        </p:nvSpPr>
        <p:spPr>
          <a:xfrm>
            <a:off x="0" y="0"/>
            <a:ext cx="9144000" cy="1264778"/>
          </a:xfrm>
          <a:prstGeom prst="rect">
            <a:avLst/>
          </a:prstGeom>
          <a:solidFill>
            <a:srgbClr val="0099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タイトル 1"/>
          <p:cNvSpPr txBox="1">
            <a:spLocks/>
          </p:cNvSpPr>
          <p:nvPr/>
        </p:nvSpPr>
        <p:spPr>
          <a:xfrm>
            <a:off x="-162371" y="-61885"/>
            <a:ext cx="9144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4800" dirty="0" smtClean="0"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　</a:t>
            </a:r>
            <a:r>
              <a:rPr lang="ja-JP" altLang="en-US" sz="48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せんねん村</a:t>
            </a:r>
            <a:r>
              <a:rPr lang="ja-JP" altLang="en-US" sz="32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 </a:t>
            </a:r>
            <a:r>
              <a:rPr lang="ja-JP" altLang="en-US" sz="4800" dirty="0" smtClean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★</a:t>
            </a:r>
            <a:r>
              <a:rPr lang="ja-JP" altLang="en-US" sz="4800" dirty="0" smtClean="0">
                <a:solidFill>
                  <a:schemeClr val="bg1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アピールポイント</a:t>
            </a:r>
            <a:r>
              <a:rPr lang="ja-JP" altLang="en-US" sz="4800" dirty="0" smtClean="0">
                <a:solidFill>
                  <a:srgbClr val="FFFF00"/>
                </a:solidFill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★</a:t>
            </a:r>
            <a:endParaRPr lang="ja-JP" altLang="en-US" sz="4800" dirty="0">
              <a:solidFill>
                <a:srgbClr val="FFFF00"/>
              </a:solidFill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2" name="円/楕円 1"/>
          <p:cNvSpPr/>
          <p:nvPr/>
        </p:nvSpPr>
        <p:spPr>
          <a:xfrm>
            <a:off x="2649810" y="3307836"/>
            <a:ext cx="6121991" cy="206944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800" dirty="0" smtClean="0">
                <a:ln>
                  <a:solidFill>
                    <a:schemeClr val="tx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長年の教育</a:t>
            </a:r>
            <a:endParaRPr kumimoji="1" lang="en-US" altLang="ja-JP" sz="4800" dirty="0" smtClean="0">
              <a:ln>
                <a:solidFill>
                  <a:schemeClr val="tx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  <a:p>
            <a:pPr algn="ctr"/>
            <a:r>
              <a:rPr kumimoji="1" lang="ja-JP" altLang="en-US" sz="4000" dirty="0" smtClean="0">
                <a:ln>
                  <a:solidFill>
                    <a:schemeClr val="tx1"/>
                  </a:solidFill>
                </a:ln>
                <a:latin typeface="HGP創英角ﾎﾟｯﾌﾟ体" panose="040B0A00000000000000" pitchFamily="50" charset="-128"/>
                <a:ea typeface="HGP創英角ﾎﾟｯﾌﾟ体" panose="040B0A00000000000000" pitchFamily="50" charset="-128"/>
              </a:rPr>
              <a:t>ノウハウを活かした</a:t>
            </a:r>
            <a:endParaRPr kumimoji="1" lang="ja-JP" altLang="en-US" sz="4000" dirty="0">
              <a:ln>
                <a:solidFill>
                  <a:schemeClr val="tx1"/>
                </a:solidFill>
              </a:ln>
              <a:latin typeface="HGP創英角ﾎﾟｯﾌﾟ体" panose="040B0A00000000000000" pitchFamily="50" charset="-128"/>
              <a:ea typeface="HGP創英角ﾎﾟｯﾌﾟ体" panose="040B0A00000000000000" pitchFamily="50" charset="-128"/>
            </a:endParaRPr>
          </a:p>
        </p:txBody>
      </p:sp>
      <p:sp>
        <p:nvSpPr>
          <p:cNvPr id="5" name="円形吹き出し 4"/>
          <p:cNvSpPr/>
          <p:nvPr/>
        </p:nvSpPr>
        <p:spPr>
          <a:xfrm>
            <a:off x="102499" y="4495088"/>
            <a:ext cx="2196319" cy="1486968"/>
          </a:xfrm>
          <a:prstGeom prst="wedgeEllipseCallout">
            <a:avLst>
              <a:gd name="adj1" fmla="val 43702"/>
              <a:gd name="adj2" fmla="val 53613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9" name="直線コネクタ 8"/>
          <p:cNvCxnSpPr/>
          <p:nvPr/>
        </p:nvCxnSpPr>
        <p:spPr>
          <a:xfrm>
            <a:off x="2298819" y="6511897"/>
            <a:ext cx="5742774" cy="17090"/>
          </a:xfrm>
          <a:prstGeom prst="line">
            <a:avLst/>
          </a:prstGeom>
          <a:ln w="412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056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2804</TotalTime>
  <Words>316</Words>
  <Application>Microsoft Office PowerPoint</Application>
  <PresentationFormat>画面に合わせる (4:3)</PresentationFormat>
  <Paragraphs>170</Paragraphs>
  <Slides>18</Slides>
  <Notes>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18</vt:i4>
      </vt:variant>
    </vt:vector>
  </HeadingPairs>
  <TitlesOfParts>
    <vt:vector size="30" baseType="lpstr">
      <vt:lpstr>BIZ UDPゴシック</vt:lpstr>
      <vt:lpstr>BIZ UDゴシック</vt:lpstr>
      <vt:lpstr>HGP創英角ｺﾞｼｯｸUB</vt:lpstr>
      <vt:lpstr>HGP創英角ﾎﾟｯﾌﾟ体</vt:lpstr>
      <vt:lpstr>HGS創英角ﾎﾟｯﾌﾟ体</vt:lpstr>
      <vt:lpstr>HG丸ｺﾞｼｯｸM-PRO</vt:lpstr>
      <vt:lpstr>HG創英角ｺﾞｼｯｸUB</vt:lpstr>
      <vt:lpstr>ＭＳ Ｐゴシック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FUKUSHI meets!</dc:title>
  <dc:creator>jimusho1</dc:creator>
  <cp:lastModifiedBy>soumu4</cp:lastModifiedBy>
  <cp:revision>204</cp:revision>
  <cp:lastPrinted>2022-03-11T10:18:37Z</cp:lastPrinted>
  <dcterms:created xsi:type="dcterms:W3CDTF">2020-04-09T05:32:08Z</dcterms:created>
  <dcterms:modified xsi:type="dcterms:W3CDTF">2023-01-17T05:33:53Z</dcterms:modified>
</cp:coreProperties>
</file>