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8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833D"/>
    <a:srgbClr val="0D8D48"/>
    <a:srgbClr val="1AA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854" y="-1830"/>
      </p:cViewPr>
      <p:guideLst>
        <p:guide orient="horz" pos="35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955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 イメージ プレースホルダー 8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3268663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7" tIns="45318" rIns="90637" bIns="45318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65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01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0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70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65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68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90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59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5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4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37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F706-9E03-4041-9709-21F3A19E7ED6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92EBA-6743-4431-848C-9FB98FC86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90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0" y="-1"/>
            <a:ext cx="7559675" cy="10691814"/>
          </a:xfrm>
          <a:prstGeom prst="rect">
            <a:avLst/>
          </a:prstGeom>
          <a:pattFill prst="wdDnDiag">
            <a:fgClr>
              <a:srgbClr val="99FF6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513437" y="548619"/>
            <a:ext cx="6532801" cy="9594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75663" y="717327"/>
            <a:ext cx="4758081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総合福祉センター「弘済学園」　求人票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1" y="735446"/>
            <a:ext cx="1199320" cy="30171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85429" y="5718709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勤務地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27305" y="4571123"/>
            <a:ext cx="1415772" cy="21544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ja-JP" altLang="en-US" sz="800" dirty="0"/>
              <a:t>知的障害児・者の生活支援</a:t>
            </a:r>
            <a:endParaRPr kumimoji="1" lang="en-US" altLang="ja-JP" sz="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4439" y="5654635"/>
            <a:ext cx="4908491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神奈川県秦野市北矢名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1195-3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総合福祉センター「弘済学園」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（小田急小田原線　東海大学前駅　徒歩約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20</a:t>
            </a:r>
            <a:r>
              <a:rPr kumimoji="1" lang="ja-JP" altLang="en-US" sz="800">
                <a:latin typeface="+mn-ea"/>
                <a:cs typeface="いろはマル Medium" panose="020B0402020203020207" pitchFamily="50" charset="-128"/>
              </a:rPr>
              <a:t>分）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5429" y="6250201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給与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64439" y="6250204"/>
            <a:ext cx="5392195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大学院卒（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24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歳）　　　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254,872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円～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大学卒（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22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歳）　　　　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233,704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円～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短大・専門卒（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歳）　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212,428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円～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endParaRPr kumimoji="1" lang="en-US" altLang="ja-JP" sz="2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上記に加え、その他諸手当が支給されます。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福祉施設等での勤務経験がある場合は、それ加味したうえで採用給を加算します。</a:t>
            </a:r>
          </a:p>
          <a:p>
            <a:endParaRPr kumimoji="1" lang="ja-JP" altLang="en-US" sz="800" dirty="0">
              <a:latin typeface="+mn-ea"/>
              <a:cs typeface="いろはマル Medium" panose="020B0402020203020207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85429" y="4559982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募集職種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64439" y="4563081"/>
            <a:ext cx="697627" cy="21544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ja-JP" altLang="en-US" sz="800" dirty="0"/>
              <a:t>福祉指導員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85429" y="5149322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応募資格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64439" y="5019907"/>
            <a:ext cx="5392195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・</a:t>
            </a:r>
            <a:r>
              <a:rPr kumimoji="1" lang="en-US" altLang="ja-JP" sz="800" dirty="0">
                <a:latin typeface="+mn-ea"/>
              </a:rPr>
              <a:t>2024</a:t>
            </a:r>
            <a:r>
              <a:rPr kumimoji="1" lang="ja-JP" altLang="en-US" sz="800" dirty="0">
                <a:latin typeface="+mn-ea"/>
              </a:rPr>
              <a:t>年度に</a:t>
            </a:r>
            <a:r>
              <a:rPr kumimoji="1" lang="en-US" altLang="ja-JP" sz="800" dirty="0">
                <a:latin typeface="+mn-ea"/>
              </a:rPr>
              <a:t>4</a:t>
            </a:r>
            <a:r>
              <a:rPr kumimoji="1" lang="ja-JP" altLang="en-US" sz="800" dirty="0">
                <a:latin typeface="+mn-ea"/>
              </a:rPr>
              <a:t>年制大学・短期大学・専門学校卒業見込、大学院修了見込の方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・</a:t>
            </a:r>
            <a:r>
              <a:rPr kumimoji="1" lang="en-US" altLang="ja-JP" sz="800" dirty="0">
                <a:latin typeface="+mn-ea"/>
              </a:rPr>
              <a:t>4</a:t>
            </a:r>
            <a:r>
              <a:rPr kumimoji="1" lang="ja-JP" altLang="en-US" sz="800" dirty="0">
                <a:latin typeface="+mn-ea"/>
              </a:rPr>
              <a:t>年制大学・短期大学・専門学校を卒業、大学院を修了された方</a:t>
            </a:r>
            <a:endParaRPr kumimoji="1" lang="en-US" altLang="ja-JP" sz="800" dirty="0">
              <a:latin typeface="+mn-ea"/>
            </a:endParaRPr>
          </a:p>
          <a:p>
            <a:endParaRPr kumimoji="1" lang="ja-JP" altLang="en-US" sz="2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　</a:t>
            </a:r>
            <a:r>
              <a:rPr kumimoji="1" lang="en-US" altLang="ja-JP" sz="800" dirty="0">
                <a:latin typeface="+mn-ea"/>
              </a:rPr>
              <a:t>※ </a:t>
            </a:r>
            <a:r>
              <a:rPr kumimoji="1" lang="ja-JP" altLang="en-US" sz="800" dirty="0">
                <a:latin typeface="+mn-ea"/>
              </a:rPr>
              <a:t>職歴・資格の有無は問いません。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85429" y="7103360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諸手当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64439" y="7103363"/>
            <a:ext cx="533123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・扶養家族手当（</a:t>
            </a:r>
            <a:r>
              <a:rPr kumimoji="1" lang="en-US" altLang="ja-JP" sz="800" dirty="0">
                <a:latin typeface="+mn-ea"/>
              </a:rPr>
              <a:t>1</a:t>
            </a:r>
            <a:r>
              <a:rPr kumimoji="1" lang="ja-JP" altLang="en-US" sz="800" dirty="0">
                <a:latin typeface="+mn-ea"/>
              </a:rPr>
              <a:t>人目</a:t>
            </a:r>
            <a:r>
              <a:rPr kumimoji="1" lang="en-US" altLang="ja-JP" sz="800" dirty="0">
                <a:latin typeface="+mn-ea"/>
              </a:rPr>
              <a:t>20,000</a:t>
            </a:r>
            <a:r>
              <a:rPr kumimoji="1" lang="ja-JP" altLang="en-US" sz="800" dirty="0">
                <a:latin typeface="+mn-ea"/>
              </a:rPr>
              <a:t>円、</a:t>
            </a:r>
            <a:r>
              <a:rPr kumimoji="1" lang="en-US" altLang="ja-JP" sz="800" dirty="0">
                <a:latin typeface="+mn-ea"/>
              </a:rPr>
              <a:t>2</a:t>
            </a:r>
            <a:r>
              <a:rPr kumimoji="1" lang="ja-JP" altLang="en-US" sz="800" dirty="0">
                <a:latin typeface="+mn-ea"/>
              </a:rPr>
              <a:t>人目</a:t>
            </a:r>
            <a:r>
              <a:rPr kumimoji="1" lang="en-US" altLang="ja-JP" sz="800" dirty="0">
                <a:latin typeface="+mn-ea"/>
              </a:rPr>
              <a:t>18,000</a:t>
            </a:r>
            <a:r>
              <a:rPr kumimoji="1" lang="ja-JP" altLang="en-US" sz="800" dirty="0">
                <a:latin typeface="+mn-ea"/>
              </a:rPr>
              <a:t>円）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・住居手当（家賃額の</a:t>
            </a:r>
            <a:r>
              <a:rPr kumimoji="1" lang="en-US" altLang="ja-JP" sz="800" dirty="0">
                <a:latin typeface="+mn-ea"/>
              </a:rPr>
              <a:t>75</a:t>
            </a:r>
            <a:r>
              <a:rPr kumimoji="1" lang="ja-JP" altLang="en-US" sz="800" dirty="0">
                <a:latin typeface="+mn-ea"/>
              </a:rPr>
              <a:t>％／上限</a:t>
            </a:r>
            <a:r>
              <a:rPr kumimoji="1" lang="en-US" altLang="ja-JP" sz="800" dirty="0">
                <a:latin typeface="+mn-ea"/>
              </a:rPr>
              <a:t>20,000</a:t>
            </a:r>
            <a:r>
              <a:rPr kumimoji="1" lang="ja-JP" altLang="en-US" sz="800" dirty="0">
                <a:latin typeface="+mn-ea"/>
              </a:rPr>
              <a:t>円）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・通勤手当（全額支給）　　　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・割増手当（時間外勤務手当）　　　　　　　ほか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00755" y="7867780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賞与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64439" y="7839990"/>
            <a:ext cx="378858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回（夏季・年末）　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年間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4.5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ヵ月（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2023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年度実績）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上記に加え、処遇改善金（国の補助金制度）が支給されます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5627" y="7874157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昇給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938226" y="7875938"/>
            <a:ext cx="1117765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回（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4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月）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85429" y="8480482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休日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64439" y="8480482"/>
            <a:ext cx="2870365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年間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日（シフト制）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85429" y="8946312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休暇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4439" y="8942505"/>
            <a:ext cx="5392195" cy="10413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・年次有給休暇：採用日より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日付与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勤務年数に応じて付与日数が増え、最高で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日まで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600"/>
              </a:lnSpc>
            </a:pP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6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・保存休暇制度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有効期間を超えた年次有給休暇を保存・使用できる制度（最大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30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日保存可）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育児や介護、ボランティア活動への参加などの際に使用できます</a:t>
            </a:r>
            <a:endParaRPr kumimoji="1" lang="en-US" altLang="ja-JP" sz="3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600"/>
              </a:lnSpc>
            </a:pP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6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・その他の休暇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結婚休暇、忌引休暇、育児・介護等に関する法定休暇、育児休暇　等</a:t>
            </a:r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719837" y="4423874"/>
            <a:ext cx="6120000" cy="959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719837" y="4892953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719837" y="5574846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719837" y="6131106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719837" y="6960162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719837" y="7764151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719837" y="8331972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719837" y="8797598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776789" y="4562940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仕事内容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91140" y="4039045"/>
            <a:ext cx="1183629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40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募集概要</a:t>
            </a:r>
          </a:p>
        </p:txBody>
      </p:sp>
      <p:pic>
        <p:nvPicPr>
          <p:cNvPr id="78" name="図 77">
            <a:extLst>
              <a:ext uri="{FF2B5EF4-FFF2-40B4-BE49-F238E27FC236}">
                <a16:creationId xmlns:a16="http://schemas.microsoft.com/office/drawing/2014/main" id="{69EEA469-12C7-4494-C28F-0903D55764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" t="23572" r="205" b="7658"/>
          <a:stretch/>
        </p:blipFill>
        <p:spPr>
          <a:xfrm>
            <a:off x="817181" y="1215866"/>
            <a:ext cx="5925312" cy="2737104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40" y="1238688"/>
            <a:ext cx="2083939" cy="59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7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0" y="-1"/>
            <a:ext cx="7559675" cy="10691814"/>
          </a:xfrm>
          <a:prstGeom prst="rect">
            <a:avLst/>
          </a:prstGeom>
          <a:pattFill prst="wdDnDiag">
            <a:fgClr>
              <a:srgbClr val="99FF6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507340" y="553459"/>
            <a:ext cx="6532801" cy="9594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894855" y="4643357"/>
            <a:ext cx="4916655" cy="17591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endParaRPr kumimoji="1" lang="ja-JP" altLang="en-US" sz="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129" y="654496"/>
            <a:ext cx="1199320" cy="30171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387954" y="5739206"/>
            <a:ext cx="3271157" cy="6052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700" dirty="0">
                <a:latin typeface="+mn-ea"/>
                <a:cs typeface="いろはマル Medium" panose="020B0402020203020207" pitchFamily="50" charset="-128"/>
              </a:rPr>
              <a:t>実際に働くイメージを持っていただけるよう、みなさんのご関心・ご要望に合わせて★マーク（選考前～内定まで）のタイミングで職場体験や数日間の実習へもご参加いただけます。</a:t>
            </a:r>
            <a:endParaRPr kumimoji="1" lang="en-US" altLang="ja-JP" sz="7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en-US" altLang="ja-JP" sz="700" dirty="0">
                <a:latin typeface="+mn-ea"/>
                <a:cs typeface="いろはマル Medium" panose="020B0402020203020207" pitchFamily="50" charset="-128"/>
              </a:rPr>
              <a:t>※</a:t>
            </a:r>
            <a:r>
              <a:rPr kumimoji="1" lang="ja-JP" altLang="en-US" sz="700" dirty="0">
                <a:latin typeface="+mn-ea"/>
                <a:cs typeface="いろはマル Medium" panose="020B0402020203020207" pitchFamily="50" charset="-128"/>
              </a:rPr>
              <a:t>実習及び個人</a:t>
            </a:r>
            <a:r>
              <a:rPr kumimoji="1" lang="ja-JP" altLang="en-US" sz="700">
                <a:latin typeface="+mn-ea"/>
                <a:cs typeface="いろはマル Medium" panose="020B0402020203020207" pitchFamily="50" charset="-128"/>
              </a:rPr>
              <a:t>面接は内定後交通費</a:t>
            </a:r>
            <a:r>
              <a:rPr kumimoji="1" lang="ja-JP" altLang="en-US" sz="700" dirty="0">
                <a:latin typeface="+mn-ea"/>
                <a:cs typeface="いろはマル Medium" panose="020B0402020203020207" pitchFamily="50" charset="-128"/>
              </a:rPr>
              <a:t>を支給します（上限あり）。</a:t>
            </a:r>
            <a:endParaRPr kumimoji="1" lang="en-US" altLang="ja-JP" sz="700" dirty="0">
              <a:latin typeface="+mn-ea"/>
              <a:cs typeface="いろはマル Medium" panose="020B0402020203020207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85429" y="4643354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採用フロー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85429" y="6638093"/>
            <a:ext cx="720000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説明会</a:t>
            </a:r>
            <a:endParaRPr kumimoji="1" lang="en-US" altLang="ja-JP" sz="800" b="1" dirty="0"/>
          </a:p>
          <a:p>
            <a:pPr algn="dist"/>
            <a:r>
              <a:rPr kumimoji="1" lang="ja-JP" altLang="en-US" sz="800" b="1" dirty="0"/>
              <a:t>見学会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09430" y="6638093"/>
            <a:ext cx="5331237" cy="10727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以下の日程で、説明会＆見学会を開催します。</a:t>
            </a:r>
            <a:endParaRPr kumimoji="1" lang="en-US" altLang="ja-JP" sz="800" dirty="0">
              <a:latin typeface="+mn-ea"/>
            </a:endParaRPr>
          </a:p>
          <a:p>
            <a:pPr>
              <a:lnSpc>
                <a:spcPts val="1400"/>
              </a:lnSpc>
            </a:pPr>
            <a:r>
              <a:rPr kumimoji="1" lang="ja-JP" altLang="en-US" sz="800" b="1" dirty="0">
                <a:latin typeface="+mn-ea"/>
              </a:rPr>
              <a:t>開催日：  </a:t>
            </a:r>
            <a:r>
              <a:rPr kumimoji="1" lang="en-US" altLang="ja-JP" sz="800" b="1" dirty="0">
                <a:latin typeface="+mn-ea"/>
              </a:rPr>
              <a:t>5/7</a:t>
            </a:r>
            <a:r>
              <a:rPr kumimoji="1" lang="ja-JP" altLang="en-US" sz="800" b="1" dirty="0">
                <a:latin typeface="+mn-ea"/>
              </a:rPr>
              <a:t>（火）・ </a:t>
            </a:r>
            <a:r>
              <a:rPr kumimoji="1" lang="en-US" altLang="ja-JP" sz="800" b="1" dirty="0">
                <a:latin typeface="+mn-ea"/>
              </a:rPr>
              <a:t>5/16</a:t>
            </a:r>
            <a:r>
              <a:rPr kumimoji="1" lang="ja-JP" altLang="en-US" sz="800" b="1" dirty="0">
                <a:latin typeface="+mn-ea"/>
              </a:rPr>
              <a:t>（木）・ </a:t>
            </a:r>
            <a:r>
              <a:rPr kumimoji="1" lang="en-US" altLang="ja-JP" sz="800" b="1" dirty="0">
                <a:latin typeface="+mn-ea"/>
              </a:rPr>
              <a:t>5/23</a:t>
            </a:r>
            <a:r>
              <a:rPr kumimoji="1" lang="ja-JP" altLang="en-US" sz="800" b="1" dirty="0">
                <a:latin typeface="+mn-ea"/>
              </a:rPr>
              <a:t>（木）・</a:t>
            </a:r>
            <a:r>
              <a:rPr kumimoji="1" lang="en-US" altLang="ja-JP" sz="800" b="1" dirty="0">
                <a:latin typeface="+mn-ea"/>
              </a:rPr>
              <a:t>5/28</a:t>
            </a:r>
            <a:r>
              <a:rPr kumimoji="1" lang="ja-JP" altLang="en-US" sz="800" b="1" dirty="0">
                <a:latin typeface="+mn-ea"/>
              </a:rPr>
              <a:t>（火）</a:t>
            </a:r>
            <a:endParaRPr kumimoji="1" lang="en-US" altLang="ja-JP" sz="800" b="1" dirty="0">
              <a:latin typeface="+mn-ea"/>
            </a:endParaRPr>
          </a:p>
          <a:p>
            <a:pPr>
              <a:lnSpc>
                <a:spcPts val="1400"/>
              </a:lnSpc>
            </a:pPr>
            <a:r>
              <a:rPr kumimoji="1" lang="ja-JP" altLang="en-US" sz="800" b="1" dirty="0">
                <a:latin typeface="+mn-ea"/>
              </a:rPr>
              <a:t>時　間：いずれも</a:t>
            </a:r>
            <a:r>
              <a:rPr kumimoji="1" lang="en-US" altLang="ja-JP" sz="800" b="1" dirty="0">
                <a:latin typeface="+mn-ea"/>
              </a:rPr>
              <a:t>13</a:t>
            </a:r>
            <a:r>
              <a:rPr kumimoji="1" lang="ja-JP" altLang="en-US" sz="800" b="1" dirty="0">
                <a:latin typeface="+mn-ea"/>
              </a:rPr>
              <a:t>：</a:t>
            </a:r>
            <a:r>
              <a:rPr kumimoji="1" lang="en-US" altLang="ja-JP" sz="800" b="1" dirty="0">
                <a:latin typeface="+mn-ea"/>
              </a:rPr>
              <a:t>00</a:t>
            </a:r>
            <a:r>
              <a:rPr kumimoji="1" lang="ja-JP" altLang="en-US" sz="800" b="1" dirty="0">
                <a:latin typeface="+mn-ea"/>
              </a:rPr>
              <a:t>～</a:t>
            </a:r>
            <a:r>
              <a:rPr kumimoji="1" lang="en-US" altLang="ja-JP" sz="800" b="1" dirty="0">
                <a:latin typeface="+mn-ea"/>
              </a:rPr>
              <a:t>15</a:t>
            </a:r>
            <a:r>
              <a:rPr kumimoji="1" lang="ja-JP" altLang="en-US" sz="800" b="1" dirty="0">
                <a:latin typeface="+mn-ea"/>
              </a:rPr>
              <a:t>：</a:t>
            </a:r>
            <a:r>
              <a:rPr kumimoji="1" lang="en-US" altLang="ja-JP" sz="800" b="1" dirty="0">
                <a:latin typeface="+mn-ea"/>
              </a:rPr>
              <a:t>00</a:t>
            </a:r>
            <a:r>
              <a:rPr kumimoji="1" lang="ja-JP" altLang="en-US" sz="800" b="1" dirty="0">
                <a:latin typeface="+mn-ea"/>
              </a:rPr>
              <a:t>（予定）</a:t>
            </a:r>
            <a:endParaRPr kumimoji="1" lang="en-US" altLang="ja-JP" sz="800" b="1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当日は、実際の支援の様子を約１時間見学していただいたあと、支援のお仕事についてご説明します。</a:t>
            </a: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latin typeface="+mn-ea"/>
              </a:rPr>
              <a:t>質疑応答の時間もありますので、気になったことは何でもご質問ください♪</a:t>
            </a:r>
            <a:endParaRPr kumimoji="1" lang="en-US" altLang="ja-JP" sz="800" dirty="0">
              <a:latin typeface="+mn-ea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latin typeface="+mn-ea"/>
              </a:rPr>
              <a:t>上記以外の日程でも随時開催しますので、お気軽に採用担当までお問い合わせください。</a:t>
            </a:r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719837" y="4531118"/>
            <a:ext cx="6120000" cy="959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719837" y="6496503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719837" y="8083834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791140" y="4149051"/>
            <a:ext cx="1183629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40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応募方法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216512" y="4751659"/>
            <a:ext cx="496774" cy="9004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800" dirty="0"/>
              <a:t>説明会・見学会</a:t>
            </a:r>
          </a:p>
        </p:txBody>
      </p:sp>
      <p:sp>
        <p:nvSpPr>
          <p:cNvPr id="3" name="二等辺三角形 2"/>
          <p:cNvSpPr/>
          <p:nvPr/>
        </p:nvSpPr>
        <p:spPr>
          <a:xfrm rot="5400000">
            <a:off x="2897819" y="5201140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456103" y="4751659"/>
            <a:ext cx="496774" cy="9004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800" dirty="0"/>
              <a:t>ＥＳ提出</a:t>
            </a:r>
            <a:endParaRPr kumimoji="1" lang="en-US" altLang="ja-JP" sz="800" dirty="0"/>
          </a:p>
          <a:p>
            <a:pPr algn="ctr"/>
            <a:r>
              <a:rPr kumimoji="1" lang="ja-JP" altLang="en-US" sz="600" dirty="0"/>
              <a:t>（所定様式）</a:t>
            </a:r>
          </a:p>
        </p:txBody>
      </p:sp>
      <p:sp>
        <p:nvSpPr>
          <p:cNvPr id="58" name="二等辺三角形 57"/>
          <p:cNvSpPr/>
          <p:nvPr/>
        </p:nvSpPr>
        <p:spPr>
          <a:xfrm rot="5400000">
            <a:off x="4137367" y="5209264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4713052" y="4751659"/>
            <a:ext cx="496774" cy="9004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800" dirty="0"/>
              <a:t>個人面接</a:t>
            </a:r>
          </a:p>
        </p:txBody>
      </p:sp>
      <p:sp>
        <p:nvSpPr>
          <p:cNvPr id="62" name="二等辺三角形 61"/>
          <p:cNvSpPr/>
          <p:nvPr/>
        </p:nvSpPr>
        <p:spPr>
          <a:xfrm rot="5400000">
            <a:off x="5392764" y="5209264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6008713" y="4751659"/>
            <a:ext cx="496774" cy="9004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800" dirty="0"/>
              <a:t>内　定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85429" y="8205193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申込方法</a:t>
            </a:r>
            <a:endParaRPr kumimoji="1" lang="en-US" altLang="ja-JP" sz="800" b="1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09430" y="8199985"/>
            <a:ext cx="5331237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/>
              <a:t>右のＱＲコードから「お申し込みフォーム」へアクセスし、</a:t>
            </a:r>
            <a:endParaRPr kumimoji="1" lang="en-US" altLang="ja-JP" sz="800" dirty="0"/>
          </a:p>
          <a:p>
            <a:pPr>
              <a:lnSpc>
                <a:spcPct val="150000"/>
              </a:lnSpc>
            </a:pPr>
            <a:r>
              <a:rPr kumimoji="1" lang="ja-JP" altLang="en-US" sz="800" dirty="0"/>
              <a:t>フォームに必要事項を記入のうえ、ご連絡ください。</a:t>
            </a:r>
            <a:endParaRPr kumimoji="1" lang="en-US" altLang="ja-JP" sz="800" dirty="0"/>
          </a:p>
          <a:p>
            <a:pPr>
              <a:lnSpc>
                <a:spcPct val="150000"/>
              </a:lnSpc>
            </a:pPr>
            <a:r>
              <a:rPr kumimoji="1" lang="ja-JP" altLang="en-US" sz="800" dirty="0"/>
              <a:t>まずは見学だけ･･･という方も大歓迎！お気軽にお越しください♪</a:t>
            </a:r>
            <a:endParaRPr kumimoji="1" lang="en-US" altLang="ja-JP" sz="800" dirty="0"/>
          </a:p>
          <a:p>
            <a:pPr>
              <a:lnSpc>
                <a:spcPct val="150000"/>
              </a:lnSpc>
            </a:pPr>
            <a:r>
              <a:rPr kumimoji="1" lang="ja-JP" altLang="en-US" sz="800" dirty="0"/>
              <a:t>お申し込み内容を確認後、担当者よりご連絡いたします。</a:t>
            </a:r>
            <a:endParaRPr kumimoji="1" lang="en-US" altLang="ja-JP" sz="800" dirty="0"/>
          </a:p>
        </p:txBody>
      </p:sp>
      <p:cxnSp>
        <p:nvCxnSpPr>
          <p:cNvPr id="68" name="直線コネクタ 67"/>
          <p:cNvCxnSpPr/>
          <p:nvPr/>
        </p:nvCxnSpPr>
        <p:spPr>
          <a:xfrm flipV="1">
            <a:off x="719837" y="9130198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885429" y="9219380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問い合わせ</a:t>
            </a:r>
            <a:endParaRPr kumimoji="1" lang="en-US" altLang="ja-JP" sz="800" b="1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809430" y="9193972"/>
            <a:ext cx="5331237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>
                <a:latin typeface="+mn-ea"/>
              </a:rPr>
              <a:t>〒</a:t>
            </a:r>
            <a:r>
              <a:rPr kumimoji="1" lang="en-US" altLang="ja-JP" sz="800" dirty="0">
                <a:latin typeface="+mn-ea"/>
              </a:rPr>
              <a:t>257-0006</a:t>
            </a:r>
            <a:r>
              <a:rPr kumimoji="1" lang="ja-JP" altLang="en-US" sz="800" dirty="0">
                <a:latin typeface="+mn-ea"/>
              </a:rPr>
              <a:t>　神奈川県秦野市北矢名</a:t>
            </a:r>
            <a:r>
              <a:rPr kumimoji="1" lang="en-US" altLang="ja-JP" sz="800" dirty="0">
                <a:latin typeface="+mn-ea"/>
              </a:rPr>
              <a:t>1195-3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latin typeface="+mn-ea"/>
              </a:rPr>
              <a:t>公益財団法人 鉄道弘済会　総合福祉センター「弘済学園」 </a:t>
            </a:r>
            <a:endParaRPr kumimoji="1" lang="en-US" altLang="ja-JP" sz="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latin typeface="+mn-ea"/>
              </a:rPr>
              <a:t>担当：栗原（くりはら）・石橋（いしばし）</a:t>
            </a:r>
            <a:endParaRPr kumimoji="1" lang="en-US" altLang="ja-JP" sz="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800" dirty="0">
                <a:latin typeface="+mn-ea"/>
              </a:rPr>
              <a:t>TEL</a:t>
            </a:r>
            <a:r>
              <a:rPr kumimoji="1" lang="ja-JP" altLang="en-US" sz="800" dirty="0">
                <a:latin typeface="+mn-ea"/>
              </a:rPr>
              <a:t>：</a:t>
            </a:r>
            <a:r>
              <a:rPr kumimoji="1" lang="en-US" altLang="ja-JP" sz="800" dirty="0">
                <a:latin typeface="+mn-ea"/>
              </a:rPr>
              <a:t>0463-77-3222</a:t>
            </a:r>
            <a:r>
              <a:rPr kumimoji="1" lang="ja-JP" altLang="en-US" sz="800" dirty="0">
                <a:latin typeface="+mn-ea"/>
              </a:rPr>
              <a:t>　 </a:t>
            </a:r>
            <a:r>
              <a:rPr kumimoji="1" lang="en-US" altLang="ja-JP" sz="800" dirty="0">
                <a:latin typeface="+mn-ea"/>
              </a:rPr>
              <a:t>E-mail</a:t>
            </a:r>
            <a:r>
              <a:rPr kumimoji="1" lang="ja-JP" altLang="en-US" sz="800" dirty="0">
                <a:latin typeface="+mn-ea"/>
              </a:rPr>
              <a:t>：</a:t>
            </a:r>
            <a:r>
              <a:rPr kumimoji="1" lang="en-US" altLang="ja-JP" sz="800" dirty="0">
                <a:latin typeface="+mn-ea"/>
              </a:rPr>
              <a:t>gakuen-saiyou@kousaikai.or.jp</a:t>
            </a:r>
            <a:r>
              <a:rPr kumimoji="1" lang="ja-JP" altLang="en-US" sz="800" dirty="0">
                <a:latin typeface="+mn-ea"/>
              </a:rPr>
              <a:t>　</a:t>
            </a:r>
            <a:endParaRPr kumimoji="1" lang="en-US" altLang="ja-JP" sz="800" dirty="0">
              <a:latin typeface="+mn-ea"/>
            </a:endParaRPr>
          </a:p>
        </p:txBody>
      </p:sp>
      <p:cxnSp>
        <p:nvCxnSpPr>
          <p:cNvPr id="71" name="直線コネクタ 70"/>
          <p:cNvCxnSpPr/>
          <p:nvPr/>
        </p:nvCxnSpPr>
        <p:spPr>
          <a:xfrm flipV="1">
            <a:off x="713741" y="2120608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885429" y="2234459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福利厚生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764439" y="2221236"/>
            <a:ext cx="5392195" cy="1246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・単身者用社宅完備（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1R/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バス・トイレ別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/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職場より徒歩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/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月額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12,500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・奨学金返済助成金（月額上限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10,000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円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×10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・社会保険完備（健康保険、厚生年金保険、雇用保険、労災保険）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・住宅支援制度（持家住宅一時金、住宅貸付金）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・社内共済制度（各種祝金、傷病補償金、大型テーマパーク利用補助　等）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・インフルエンザ予防接種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・福利厚生サービス会社との提携（育児、介護、グルメ、ショッピング、宿泊など）</a:t>
            </a: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・カフェテリアプラン（選択型福利厚生制度）　</a:t>
            </a:r>
            <a:endParaRPr kumimoji="1" lang="en-US" altLang="ja-JP" sz="800" dirty="0">
              <a:latin typeface="+mn-ea"/>
              <a:cs typeface="いろはマル Medium" panose="020B0402020203020207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・原則敷地内禁煙（屋外に特定の喫煙場所あり）　　　　　　　　　　　　　ほか</a:t>
            </a:r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681443" y="3493476"/>
            <a:ext cx="6120000" cy="9594"/>
          </a:xfrm>
          <a:prstGeom prst="line">
            <a:avLst/>
          </a:prstGeom>
          <a:ln>
            <a:solidFill>
              <a:srgbClr val="92D05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885429" y="3617483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研修制度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764439" y="3617483"/>
            <a:ext cx="539219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OJT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　：複数担任制による実践研修・スーパーバイズシステム</a:t>
            </a:r>
          </a:p>
          <a:p>
            <a:pPr>
              <a:lnSpc>
                <a:spcPts val="1200"/>
              </a:lnSpc>
            </a:pP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Off-JT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：階層別研修、園内研修、外部研修、通信教育、資格取得支援　ほか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85429" y="918553"/>
            <a:ext cx="720000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勤務時間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764439" y="909515"/>
            <a:ext cx="539219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年単位の変形労働時間制によるシフト制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日あたり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7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時間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【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休憩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】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週平均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40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時間以内）</a:t>
            </a:r>
          </a:p>
          <a:p>
            <a:endParaRPr kumimoji="1" lang="ja-JP" altLang="en-US" sz="4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【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シフト例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】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  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30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14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55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（休憩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分）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00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（休憩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分）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00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18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（休憩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分）</a:t>
            </a: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・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10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  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6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：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35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（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2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ヵ月に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1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～</a:t>
            </a:r>
            <a:r>
              <a:rPr kumimoji="1" lang="en-US" altLang="ja-JP" sz="800" dirty="0">
                <a:latin typeface="+mn-ea"/>
                <a:cs typeface="いろはマル Medium" panose="020B0402020203020207" pitchFamily="50" charset="-128"/>
              </a:rPr>
              <a:t>3</a:t>
            </a:r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回）　など</a:t>
            </a:r>
          </a:p>
          <a:p>
            <a:endParaRPr kumimoji="1" lang="ja-JP" altLang="en-US" sz="200" dirty="0">
              <a:latin typeface="+mn-ea"/>
              <a:cs typeface="いろはマル Medium" panose="020B0402020203020207" pitchFamily="50" charset="-128"/>
            </a:endParaRPr>
          </a:p>
          <a:p>
            <a:r>
              <a:rPr kumimoji="1" lang="ja-JP" altLang="en-US" sz="800" dirty="0">
                <a:latin typeface="+mn-ea"/>
                <a:cs typeface="いろはマル Medium" panose="020B0402020203020207" pitchFamily="50" charset="-128"/>
              </a:rPr>
              <a:t>上記のほか、業務上の必要により個別に指示することがあります。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118502" y="4772803"/>
            <a:ext cx="413680" cy="3462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05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★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867391" y="4772803"/>
            <a:ext cx="413680" cy="3462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05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★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375451" y="4772803"/>
            <a:ext cx="413680" cy="3462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050" dirty="0">
                <a:solidFill>
                  <a:srgbClr val="00833D"/>
                </a:solidFill>
                <a:latin typeface="いろはマル Medium" panose="020B0402020203020207" pitchFamily="50" charset="-128"/>
                <a:ea typeface="いろはマル Medium" panose="020B0402020203020207" pitchFamily="50" charset="-128"/>
                <a:cs typeface="いろはマル Medium" panose="020B0402020203020207" pitchFamily="50" charset="-128"/>
              </a:rPr>
              <a:t>★</a:t>
            </a:r>
          </a:p>
        </p:txBody>
      </p:sp>
      <p:sp>
        <p:nvSpPr>
          <p:cNvPr id="87" name="二等辺三角形 86"/>
          <p:cNvSpPr/>
          <p:nvPr/>
        </p:nvSpPr>
        <p:spPr>
          <a:xfrm rot="5400000">
            <a:off x="3150166" y="5198622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二等辺三角形 87"/>
          <p:cNvSpPr/>
          <p:nvPr/>
        </p:nvSpPr>
        <p:spPr>
          <a:xfrm rot="5400000">
            <a:off x="4389714" y="5206746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二等辺三角形 88"/>
          <p:cNvSpPr/>
          <p:nvPr/>
        </p:nvSpPr>
        <p:spPr>
          <a:xfrm rot="5400000">
            <a:off x="5645111" y="5206746"/>
            <a:ext cx="144000" cy="1440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129343" y="5908673"/>
            <a:ext cx="1167891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/>
            <a:r>
              <a:rPr kumimoji="1" lang="ja-JP" altLang="en-US" sz="800" b="1" dirty="0"/>
              <a:t>パーソナライズ選考</a:t>
            </a: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97" t="21320" r="49762" b="64181"/>
          <a:stretch/>
        </p:blipFill>
        <p:spPr>
          <a:xfrm rot="328665">
            <a:off x="2058680" y="5780836"/>
            <a:ext cx="200778" cy="221827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44" y="8228079"/>
            <a:ext cx="808156" cy="808156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3055595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1395</TotalTime>
  <Words>908</Words>
  <Application>Microsoft Office PowerPoint</Application>
  <PresentationFormat>ユーザー設定</PresentationFormat>
  <Paragraphs>100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いろはマル Medium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作成者</dc:creator>
  <cp:lastModifiedBy>戸田 葵</cp:lastModifiedBy>
  <cp:revision>85</cp:revision>
  <cp:lastPrinted>2024-03-29T08:15:59Z</cp:lastPrinted>
  <dcterms:created xsi:type="dcterms:W3CDTF">2023-02-08T02:03:58Z</dcterms:created>
  <dcterms:modified xsi:type="dcterms:W3CDTF">2024-04-18T09:47:40Z</dcterms:modified>
</cp:coreProperties>
</file>